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72" r:id="rId4"/>
    <p:sldId id="273" r:id="rId5"/>
    <p:sldId id="258" r:id="rId6"/>
    <p:sldId id="259" r:id="rId7"/>
    <p:sldId id="264" r:id="rId8"/>
    <p:sldId id="277" r:id="rId9"/>
    <p:sldId id="270" r:id="rId10"/>
    <p:sldId id="269" r:id="rId11"/>
    <p:sldId id="268" r:id="rId12"/>
    <p:sldId id="266" r:id="rId13"/>
    <p:sldId id="267" r:id="rId14"/>
    <p:sldId id="276" r:id="rId15"/>
    <p:sldId id="265" r:id="rId16"/>
    <p:sldId id="275" r:id="rId17"/>
    <p:sldId id="278" r:id="rId18"/>
    <p:sldId id="261" r:id="rId19"/>
    <p:sldId id="281" r:id="rId20"/>
    <p:sldId id="262" r:id="rId21"/>
    <p:sldId id="279" r:id="rId22"/>
    <p:sldId id="280" r:id="rId23"/>
    <p:sldId id="27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706"/>
    <p:restoredTop sz="94704"/>
  </p:normalViewPr>
  <p:slideViewPr>
    <p:cSldViewPr snapToGrid="0" snapToObjects="1">
      <p:cViewPr varScale="1">
        <p:scale>
          <a:sx n="70" d="100"/>
          <a:sy n="70" d="100"/>
        </p:scale>
        <p:origin x="9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EA7D0-5CEE-F04A-A68D-8702D525CF1C}" type="datetimeFigureOut">
              <a:rPr lang="fr-FR" smtClean="0"/>
              <a:t>08/03/2017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1D66C-A1BF-6C4F-B294-09A7069764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980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1D66C-A1BF-6C4F-B294-09A7069764B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8427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BE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25BBCC79-1C31-0447-A448-0F2F77FA5466}" type="datetime1">
              <a:rPr lang="fr-BE" smtClean="0"/>
              <a:t>8/03/2017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4E23-BBFC-224B-A106-0BC5843A3C56}" type="datetime1">
              <a:rPr lang="fr-BE" smtClean="0"/>
              <a:t>8/03/2017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F93117E-6C2B-2142-8226-88E6512FB570}" type="datetime1">
              <a:rPr lang="fr-BE" smtClean="0"/>
              <a:t>8/03/2017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C13EADC-E62A-0D44-9851-4561E294BD3C}" type="datetime1">
              <a:rPr lang="fr-BE" smtClean="0"/>
              <a:t>8/03/2017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AA431FF-0953-CE4E-A092-3101A885B419}" type="datetime1">
              <a:rPr lang="fr-BE" smtClean="0"/>
              <a:t>8/03/2017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52CB-20F2-7E48-94DF-092EF7BF0CDD}" type="datetime1">
              <a:rPr lang="fr-BE" smtClean="0"/>
              <a:t>8/03/2017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BE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BE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BE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59A24-3F2B-374E-B6F9-838ADF6989CE}" type="datetime1">
              <a:rPr lang="fr-BE" smtClean="0"/>
              <a:t>8/03/2017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B72D3-5455-8D40-A724-00BBD7EAF3C8}" type="datetime1">
              <a:rPr lang="fr-BE" smtClean="0"/>
              <a:t>8/03/2017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3C79DD6-65DD-5E46-AE73-3D4D0E6F1309}" type="datetime1">
              <a:rPr lang="fr-BE" smtClean="0"/>
              <a:t>8/03/2017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69E6-6926-4040-B38C-197D53829972}" type="datetime1">
              <a:rPr lang="fr-BE" smtClean="0"/>
              <a:t>8/03/2017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7136124-4172-DF45-A1D1-01A57EF2E524}" type="datetime1">
              <a:rPr lang="fr-BE" smtClean="0"/>
              <a:t>8/03/2017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091C9-4EBB-1E49-8ACC-EAEA86B1964F}" type="datetime1">
              <a:rPr lang="fr-BE" smtClean="0"/>
              <a:t>8/03/2017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FC89-2419-984F-AEC2-F52A02078180}" type="datetime1">
              <a:rPr lang="fr-BE" smtClean="0"/>
              <a:t>8/03/2017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55756-9506-754D-B665-8487D3C73EE3}" type="datetime1">
              <a:rPr lang="fr-BE" smtClean="0"/>
              <a:t>8/03/2017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FFBA-B230-B342-8067-2762FBE1205C}" type="datetime1">
              <a:rPr lang="fr-BE" smtClean="0"/>
              <a:t>8/03/2017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4F23-A978-9549-A0F0-5C38731EFDC2}" type="datetime1">
              <a:rPr lang="fr-BE" smtClean="0"/>
              <a:t>8/03/2017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4977-2B16-4044-95D8-78E0D4B56590}" type="datetime1">
              <a:rPr lang="fr-BE" smtClean="0"/>
              <a:t>8/03/2017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6DBFF-8612-6442-8C02-D8F67B154C36}" type="datetime1">
              <a:rPr lang="fr-BE" smtClean="0"/>
              <a:t>8/03/2017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CFonck 03/2017 UNamur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98303" y="1732154"/>
            <a:ext cx="9589487" cy="1825096"/>
          </a:xfrm>
        </p:spPr>
        <p:txBody>
          <a:bodyPr>
            <a:normAutofit/>
          </a:bodyPr>
          <a:lstStyle/>
          <a:p>
            <a:r>
              <a:rPr lang="fr-FR" sz="4500" dirty="0" smtClean="0"/>
              <a:t>Féminisation de la médecine : </a:t>
            </a:r>
            <a:br>
              <a:rPr lang="fr-FR" sz="4500" dirty="0" smtClean="0"/>
            </a:br>
            <a:r>
              <a:rPr lang="fr-FR" sz="4500" dirty="0" smtClean="0"/>
              <a:t>			Un beau défi!</a:t>
            </a:r>
            <a:endParaRPr lang="fr-FR" sz="45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607970" y="3809495"/>
            <a:ext cx="2300288" cy="685800"/>
          </a:xfrm>
        </p:spPr>
        <p:txBody>
          <a:bodyPr/>
          <a:lstStyle/>
          <a:p>
            <a:r>
              <a:rPr lang="fr-FR" dirty="0" smtClean="0"/>
              <a:t>Catherine Fonck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828677" y="6138357"/>
            <a:ext cx="6400800" cy="365125"/>
          </a:xfrm>
        </p:spPr>
        <p:txBody>
          <a:bodyPr/>
          <a:lstStyle/>
          <a:p>
            <a:r>
              <a:rPr lang="en-US" dirty="0" err="1" smtClean="0"/>
              <a:t>CFonck</a:t>
            </a:r>
            <a:r>
              <a:rPr lang="en-US" dirty="0" smtClean="0"/>
              <a:t> 03/2017 </a:t>
            </a:r>
            <a:r>
              <a:rPr lang="en-US" dirty="0" err="1" smtClean="0"/>
              <a:t>UNamur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19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4200" y="6055807"/>
            <a:ext cx="3048000" cy="600076"/>
          </a:xfrm>
        </p:spPr>
        <p:txBody>
          <a:bodyPr>
            <a:normAutofit/>
          </a:bodyPr>
          <a:lstStyle/>
          <a:p>
            <a:r>
              <a:rPr lang="fr-FR" sz="1600" cap="small" dirty="0" smtClean="0"/>
              <a:t>Commission planification </a:t>
            </a:r>
            <a:r>
              <a:rPr lang="fr-FR" sz="1600" cap="small" dirty="0" err="1" smtClean="0"/>
              <a:t>inami</a:t>
            </a:r>
            <a:r>
              <a:rPr lang="fr-FR" sz="1600" cap="small" dirty="0" smtClean="0"/>
              <a:t> </a:t>
            </a:r>
            <a:endParaRPr lang="fr-FR" sz="1600" cap="small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4" y="1064303"/>
            <a:ext cx="11710233" cy="5141524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048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43813" y="5662612"/>
            <a:ext cx="3319462" cy="642938"/>
          </a:xfrm>
        </p:spPr>
        <p:txBody>
          <a:bodyPr>
            <a:normAutofit/>
          </a:bodyPr>
          <a:lstStyle/>
          <a:p>
            <a:r>
              <a:rPr lang="fr-FR" sz="1600" cap="small" dirty="0"/>
              <a:t>Commission planification </a:t>
            </a:r>
            <a:r>
              <a:rPr lang="fr-FR" sz="1600" cap="small" dirty="0" err="1"/>
              <a:t>inami</a:t>
            </a:r>
            <a:r>
              <a:rPr lang="fr-FR" sz="1600" cap="small" dirty="0"/>
              <a:t> </a:t>
            </a:r>
            <a:endParaRPr lang="fr-FR" sz="16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2" y="554637"/>
            <a:ext cx="11675373" cy="5107976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10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43849" y="5503428"/>
            <a:ext cx="3290887" cy="700088"/>
          </a:xfrm>
        </p:spPr>
        <p:txBody>
          <a:bodyPr>
            <a:normAutofit/>
          </a:bodyPr>
          <a:lstStyle/>
          <a:p>
            <a:r>
              <a:rPr lang="fr-FR" sz="1600" cap="small" dirty="0"/>
              <a:t>Commission planification </a:t>
            </a:r>
            <a:r>
              <a:rPr lang="fr-FR" sz="1600" cap="small" dirty="0" err="1"/>
              <a:t>inami</a:t>
            </a:r>
            <a:r>
              <a:rPr lang="fr-FR" sz="1600" cap="small" dirty="0"/>
              <a:t> </a:t>
            </a:r>
            <a:endParaRPr lang="fr-FR" sz="16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0" y="374755"/>
            <a:ext cx="11544076" cy="5104646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871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00963" y="5690537"/>
            <a:ext cx="3048000" cy="514351"/>
          </a:xfrm>
        </p:spPr>
        <p:txBody>
          <a:bodyPr>
            <a:normAutofit fontScale="90000"/>
          </a:bodyPr>
          <a:lstStyle/>
          <a:p>
            <a:r>
              <a:rPr lang="fr-FR" sz="1600" cap="small" dirty="0"/>
              <a:t>Commission planification </a:t>
            </a:r>
            <a:r>
              <a:rPr lang="fr-FR" sz="1600" cap="small" dirty="0" err="1"/>
              <a:t>inami</a:t>
            </a:r>
            <a:r>
              <a:rPr lang="fr-FR" cap="small" dirty="0"/>
              <a:t> 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4" y="706880"/>
            <a:ext cx="11526229" cy="5240832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438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69639" y="631051"/>
            <a:ext cx="2668248" cy="1293028"/>
          </a:xfrm>
        </p:spPr>
        <p:txBody>
          <a:bodyPr>
            <a:normAutofit/>
          </a:bodyPr>
          <a:lstStyle/>
          <a:p>
            <a:r>
              <a:rPr lang="fr-FR" cap="small" smtClean="0"/>
              <a:t>Echelon</a:t>
            </a:r>
            <a:endParaRPr lang="fr-FR" cap="small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25" y="2331532"/>
            <a:ext cx="6471257" cy="4024313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" y="1002582"/>
            <a:ext cx="6048760" cy="376157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69625" y="5171607"/>
            <a:ext cx="164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cap="small" dirty="0" err="1"/>
              <a:t>Unamur</a:t>
            </a:r>
            <a:r>
              <a:rPr lang="fr-FR" cap="small" dirty="0"/>
              <a:t> 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3849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8488" y="6332220"/>
            <a:ext cx="2017987" cy="412373"/>
          </a:xfrm>
        </p:spPr>
        <p:txBody>
          <a:bodyPr>
            <a:normAutofit/>
          </a:bodyPr>
          <a:lstStyle/>
          <a:p>
            <a:r>
              <a:rPr lang="fr-FR" sz="1400" cap="small" dirty="0" smtClean="0"/>
              <a:t>Recherche CFWB-ULB</a:t>
            </a:r>
            <a:endParaRPr lang="fr-FR" sz="1400" cap="small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41" y="764373"/>
            <a:ext cx="9804703" cy="5453866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5082" y="6379468"/>
            <a:ext cx="7772400" cy="365125"/>
          </a:xfrm>
        </p:spPr>
        <p:txBody>
          <a:bodyPr/>
          <a:lstStyle/>
          <a:p>
            <a:r>
              <a:rPr lang="en-US" dirty="0" err="1" smtClean="0"/>
              <a:t>CFonck</a:t>
            </a:r>
            <a:r>
              <a:rPr lang="en-US" dirty="0" smtClean="0"/>
              <a:t> 03/2017 </a:t>
            </a:r>
            <a:r>
              <a:rPr lang="en-US" dirty="0" err="1" smtClean="0"/>
              <a:t>UNamur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818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Pas qu’en médecine mais dans tous les métiers de la santé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2809157"/>
            <a:ext cx="10301990" cy="3037007"/>
          </a:xfrm>
        </p:spPr>
        <p:txBody>
          <a:bodyPr/>
          <a:lstStyle/>
          <a:p>
            <a:r>
              <a:rPr lang="fr-FR" sz="2800" dirty="0" smtClean="0"/>
              <a:t>Infirmiers et sages-femmes : 90-98%, stable</a:t>
            </a:r>
          </a:p>
          <a:p>
            <a:endParaRPr lang="fr-FR" sz="2800" dirty="0"/>
          </a:p>
          <a:p>
            <a:r>
              <a:rPr lang="fr-FR" sz="2800" dirty="0" smtClean="0"/>
              <a:t>Kinés, pharmaciens, dentistes : de 20 à 50% en plus de femmes chez les moins de 30 ans par rapport aux plus de 60 ans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2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Raisons</a:t>
            </a:r>
            <a:r>
              <a:rPr lang="is-IS" dirty="0" smtClean="0"/>
              <a:t>…</a:t>
            </a:r>
            <a:r>
              <a:rPr lang="fr-FR" dirty="0" smtClean="0"/>
              <a:t>?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68249" y="3072983"/>
            <a:ext cx="8058462" cy="2890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0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Ça vous étonne vous? Moi non!</a:t>
            </a:r>
          </a:p>
          <a:p>
            <a:pPr marL="0" indent="0">
              <a:buNone/>
            </a:pPr>
            <a:endParaRPr lang="fr-FR" sz="3000" dirty="0">
              <a:solidFill>
                <a:srgbClr val="FFFF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28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Enjeux? Conséquences? I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400" dirty="0" smtClean="0"/>
              <a:t>Longueur des études, spécificités de la carrière professionnelle, grossesses/enfants</a:t>
            </a:r>
          </a:p>
          <a:p>
            <a:endParaRPr lang="fr-FR" sz="2400" dirty="0"/>
          </a:p>
          <a:p>
            <a:r>
              <a:rPr lang="fr-FR" sz="2400" dirty="0"/>
              <a:t>Question du </a:t>
            </a:r>
            <a:r>
              <a:rPr lang="fr-FR" sz="2400" dirty="0" smtClean="0"/>
              <a:t>temps médical disponible et </a:t>
            </a:r>
            <a:r>
              <a:rPr lang="fr-FR" sz="2400" dirty="0"/>
              <a:t>de la force de </a:t>
            </a:r>
            <a:r>
              <a:rPr lang="fr-FR" sz="2400" dirty="0" smtClean="0"/>
              <a:t>travail-</a:t>
            </a:r>
            <a:r>
              <a:rPr lang="fr-FR" sz="2400" dirty="0" err="1" smtClean="0"/>
              <a:t>cfr</a:t>
            </a:r>
            <a:r>
              <a:rPr lang="fr-FR" sz="2400" dirty="0" smtClean="0"/>
              <a:t> C planification </a:t>
            </a:r>
            <a:r>
              <a:rPr lang="fr-FR" sz="2400" dirty="0" err="1" smtClean="0"/>
              <a:t>Inami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smtClean="0"/>
              <a:t>Risque de pénurie de certaines spécialités médicales ou chirurgicales?</a:t>
            </a:r>
          </a:p>
          <a:p>
            <a:endParaRPr lang="fr-FR" sz="2400" dirty="0"/>
          </a:p>
          <a:p>
            <a:r>
              <a:rPr lang="fr-FR" sz="2400" dirty="0" smtClean="0"/>
              <a:t>Risque de pénurie de certaines régions?</a:t>
            </a:r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794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Enjeux? Conséquences? </a:t>
            </a:r>
            <a:r>
              <a:rPr lang="fr-FR" dirty="0" smtClean="0"/>
              <a:t>II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Approche particulière selon étude UZ Anvers :  consultation de plus longue durée,  qualité d’écoute et d’empathie, sensibilité différente recherchée par le patient, approche plus globale, </a:t>
            </a:r>
            <a:r>
              <a:rPr lang="fr-FR" sz="2400" dirty="0" err="1" smtClean="0"/>
              <a:t>empowerment</a:t>
            </a:r>
            <a:r>
              <a:rPr lang="fr-FR" sz="2400" dirty="0" smtClean="0"/>
              <a:t> des patients</a:t>
            </a:r>
            <a:r>
              <a:rPr lang="is-IS" sz="2400" dirty="0" smtClean="0"/>
              <a:t>…mais littérature internationale pas formelle</a:t>
            </a:r>
            <a:endParaRPr lang="fr-FR" sz="2400" dirty="0" smtClean="0"/>
          </a:p>
          <a:p>
            <a:pPr marL="0" indent="0">
              <a:buNone/>
            </a:pPr>
            <a:endParaRPr lang="fr-FR" sz="2400" dirty="0"/>
          </a:p>
          <a:p>
            <a:pPr marL="228600" lvl="1">
              <a:spcBef>
                <a:spcPts val="1000"/>
              </a:spcBef>
            </a:pPr>
            <a:r>
              <a:rPr lang="fr-FR" sz="2400" dirty="0" smtClean="0"/>
              <a:t>Et le patient? </a:t>
            </a:r>
            <a:r>
              <a:rPr lang="fr-FR" sz="2400" dirty="0"/>
              <a:t>- Etude Mut libres </a:t>
            </a:r>
            <a:r>
              <a:rPr lang="fr-FR" sz="2400" dirty="0" smtClean="0"/>
              <a:t>2013 </a:t>
            </a:r>
          </a:p>
          <a:p>
            <a:pPr lvl="1"/>
            <a:r>
              <a:rPr lang="fr-FR" sz="2400" dirty="0" smtClean="0"/>
              <a:t>1/3 avec une femme MG ont tenu compte de cet élément, contre 1/6 qui ont choisi un homme MG</a:t>
            </a:r>
          </a:p>
          <a:p>
            <a:pPr lvl="1"/>
            <a:r>
              <a:rPr lang="fr-FR" sz="2400" dirty="0" smtClean="0"/>
              <a:t>51% positifs sur féminisation médecine, 8% négatifs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523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95600" y="372058"/>
            <a:ext cx="8610600" cy="1293028"/>
          </a:xfrm>
        </p:spPr>
        <p:txBody>
          <a:bodyPr/>
          <a:lstStyle/>
          <a:p>
            <a:r>
              <a:rPr lang="fr-FR" dirty="0" smtClean="0"/>
              <a:t>Pas d’aujourd’hui</a:t>
            </a:r>
            <a:r>
              <a:rPr lang="is-IS" dirty="0" smtClean="0"/>
              <a:t>…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968" y="2194560"/>
            <a:ext cx="3167570" cy="319547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" y="814387"/>
            <a:ext cx="3341464" cy="3155444"/>
          </a:xfrm>
          <a:prstGeom prst="rect">
            <a:avLst/>
          </a:prstGeom>
        </p:spPr>
      </p:pic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642" y="3132395"/>
            <a:ext cx="3396383" cy="2963892"/>
          </a:xfrm>
        </p:spPr>
      </p:pic>
      <p:sp>
        <p:nvSpPr>
          <p:cNvPr id="3" name="ZoneTexte 2"/>
          <p:cNvSpPr txBox="1"/>
          <p:nvPr/>
        </p:nvSpPr>
        <p:spPr>
          <a:xfrm>
            <a:off x="8859186" y="6126283"/>
            <a:ext cx="13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Agnodice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720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2057401"/>
            <a:ext cx="10820400" cy="4024125"/>
          </a:xfrm>
        </p:spPr>
        <p:txBody>
          <a:bodyPr>
            <a:normAutofit/>
          </a:bodyPr>
          <a:lstStyle/>
          <a:p>
            <a:r>
              <a:rPr lang="fr-FR" sz="3000" dirty="0" smtClean="0"/>
              <a:t>Est-ce un problème? Non! Les femmes ont des talents. </a:t>
            </a:r>
          </a:p>
          <a:p>
            <a:endParaRPr lang="fr-FR" sz="3000" dirty="0">
              <a:sym typeface="Wingdings"/>
            </a:endParaRPr>
          </a:p>
          <a:p>
            <a:r>
              <a:rPr lang="fr-FR" sz="3000" dirty="0" smtClean="0">
                <a:sym typeface="Wingdings"/>
              </a:rPr>
              <a:t>Est-ce susceptible d’évoluer, de s’équilibrer? Oui! Quotas? Non!</a:t>
            </a:r>
          </a:p>
          <a:p>
            <a:endParaRPr lang="fr-FR" sz="3000" dirty="0" smtClean="0">
              <a:sym typeface="Wingdings"/>
            </a:endParaRPr>
          </a:p>
          <a:p>
            <a:r>
              <a:rPr lang="fr-FR" sz="3000" dirty="0" smtClean="0">
                <a:sym typeface="Wingdings"/>
              </a:rPr>
              <a:t>Faut-il l’accompagner? Oui!</a:t>
            </a:r>
          </a:p>
          <a:p>
            <a:endParaRPr lang="fr-FR" sz="30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55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4479" y="434590"/>
            <a:ext cx="10711721" cy="1293028"/>
          </a:xfrm>
        </p:spPr>
        <p:txBody>
          <a:bodyPr/>
          <a:lstStyle/>
          <a:p>
            <a:r>
              <a:rPr lang="fr-FR" dirty="0"/>
              <a:t>Accompagner le changement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834796"/>
            <a:ext cx="10820400" cy="4685925"/>
          </a:xfrm>
        </p:spPr>
        <p:txBody>
          <a:bodyPr>
            <a:normAutofit fontScale="77500" lnSpcReduction="20000"/>
          </a:bodyPr>
          <a:lstStyle/>
          <a:p>
            <a:r>
              <a:rPr lang="fr-FR" sz="3000" dirty="0" smtClean="0">
                <a:sym typeface="Wingdings"/>
              </a:rPr>
              <a:t>Féminisation=à </a:t>
            </a:r>
            <a:r>
              <a:rPr lang="fr-FR" sz="3000" dirty="0">
                <a:sym typeface="Wingdings"/>
              </a:rPr>
              <a:t>prendre en compte pour l’organisation des soins : pénurie, temps de travail, m</a:t>
            </a:r>
            <a:r>
              <a:rPr lang="nl-BE" sz="3000" dirty="0">
                <a:sym typeface="Wingdings"/>
              </a:rPr>
              <a:t>ême si pas </a:t>
            </a:r>
            <a:r>
              <a:rPr lang="nl-BE" sz="3000" dirty="0" smtClean="0">
                <a:sym typeface="Wingdings"/>
              </a:rPr>
              <a:t>spécifique➡️intégrer aux prévisions démographiques et adapter le nombre de médecins/habitants</a:t>
            </a:r>
          </a:p>
          <a:p>
            <a:pPr lvl="1"/>
            <a:r>
              <a:rPr lang="nl-BE" sz="2800" dirty="0" smtClean="0">
                <a:sym typeface="Wingdings"/>
              </a:rPr>
              <a:t>Global</a:t>
            </a:r>
          </a:p>
          <a:p>
            <a:pPr lvl="1"/>
            <a:r>
              <a:rPr lang="nl-BE" sz="2800" dirty="0" smtClean="0">
                <a:sym typeface="Wingdings"/>
              </a:rPr>
              <a:t>Par profession</a:t>
            </a:r>
          </a:p>
          <a:p>
            <a:pPr lvl="1"/>
            <a:r>
              <a:rPr lang="nl-BE" sz="2800" dirty="0" smtClean="0">
                <a:sym typeface="Wingdings"/>
              </a:rPr>
              <a:t>“Déserts” médicaux</a:t>
            </a:r>
          </a:p>
          <a:p>
            <a:endParaRPr lang="nl-BE" sz="3000" dirty="0">
              <a:sym typeface="Wingdings"/>
            </a:endParaRPr>
          </a:p>
          <a:p>
            <a:r>
              <a:rPr lang="nl-BE" sz="3000" dirty="0">
                <a:sym typeface="Wingdings"/>
              </a:rPr>
              <a:t>Une des solutions passe par la pratique de groupe  (MG, </a:t>
            </a:r>
            <a:r>
              <a:rPr lang="nl-BE" sz="3000" dirty="0" smtClean="0">
                <a:sym typeface="Wingdings"/>
              </a:rPr>
              <a:t>MS) : convergence </a:t>
            </a:r>
            <a:r>
              <a:rPr lang="nl-BE" sz="3000" dirty="0">
                <a:sym typeface="Wingdings"/>
              </a:rPr>
              <a:t>avec la qualité de la médecine mais aussi avec la qualité des carrières pour les H/F➡️carrières plus </a:t>
            </a:r>
            <a:r>
              <a:rPr lang="nl-BE" sz="3000" dirty="0" smtClean="0">
                <a:sym typeface="Wingdings"/>
              </a:rPr>
              <a:t>longues</a:t>
            </a:r>
          </a:p>
          <a:p>
            <a:endParaRPr lang="nl-BE" sz="3000" dirty="0" smtClean="0">
              <a:sym typeface="Wingdings"/>
            </a:endParaRPr>
          </a:p>
          <a:p>
            <a:r>
              <a:rPr lang="nl-BE" sz="3000" dirty="0">
                <a:sym typeface="Wingdings"/>
              </a:rPr>
              <a:t>Délégation de tâches aux professionnels paramédicaux, tandem médecin/infirmier au domicile pour les malades </a:t>
            </a:r>
            <a:r>
              <a:rPr lang="nl-BE" sz="3000" dirty="0" smtClean="0">
                <a:sym typeface="Wingdings"/>
              </a:rPr>
              <a:t>chroniques</a:t>
            </a:r>
          </a:p>
          <a:p>
            <a:endParaRPr lang="fr-FR" sz="3000" dirty="0">
              <a:sym typeface="Wingdings"/>
            </a:endParaRP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CFonck</a:t>
            </a:r>
            <a:r>
              <a:rPr lang="en-US" dirty="0" smtClean="0"/>
              <a:t> 03/2017 </a:t>
            </a:r>
            <a:r>
              <a:rPr lang="en-US" dirty="0" err="1" smtClean="0"/>
              <a:t>UNamur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215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8918" y="764373"/>
            <a:ext cx="9857282" cy="1293028"/>
          </a:xfrm>
        </p:spPr>
        <p:txBody>
          <a:bodyPr/>
          <a:lstStyle/>
          <a:p>
            <a:r>
              <a:rPr lang="fr-FR"/>
              <a:t>Accompagner le changement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738860"/>
            <a:ext cx="10820400" cy="42849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nl-BE" dirty="0" smtClean="0">
              <a:sym typeface="Wingdings"/>
            </a:endParaRPr>
          </a:p>
          <a:p>
            <a:r>
              <a:rPr lang="nl-BE" sz="3000" dirty="0" smtClean="0">
                <a:sym typeface="Wingdings"/>
              </a:rPr>
              <a:t>Adaptation des systèmes de garde</a:t>
            </a:r>
          </a:p>
          <a:p>
            <a:endParaRPr lang="nl-BE" sz="3000" dirty="0" smtClean="0">
              <a:sym typeface="Wingdings"/>
            </a:endParaRPr>
          </a:p>
          <a:p>
            <a:r>
              <a:rPr lang="nl-BE" sz="3000" dirty="0" smtClean="0">
                <a:sym typeface="Wingdings"/>
              </a:rPr>
              <a:t>Nécessite </a:t>
            </a:r>
            <a:r>
              <a:rPr lang="nl-BE" sz="3000" dirty="0">
                <a:sym typeface="Wingdings"/>
              </a:rPr>
              <a:t>absolument que des réponses soient apportées/renforcées pour les moments clés de </a:t>
            </a:r>
            <a:r>
              <a:rPr lang="nl-BE" sz="3000" dirty="0" smtClean="0">
                <a:sym typeface="Wingdings"/>
              </a:rPr>
              <a:t>la carrière </a:t>
            </a:r>
            <a:r>
              <a:rPr lang="nl-BE" sz="3000" dirty="0">
                <a:sym typeface="Wingdings"/>
              </a:rPr>
              <a:t>professionnelle d’une femme (</a:t>
            </a:r>
            <a:r>
              <a:rPr lang="nl-BE" sz="3000" dirty="0" smtClean="0">
                <a:sym typeface="Wingdings"/>
              </a:rPr>
              <a:t>grossesse/enfants) : aide au remplacement, équipes volantes de MG de garde</a:t>
            </a:r>
            <a:endParaRPr lang="nl-BE" sz="3000" dirty="0">
              <a:sym typeface="Wingdings"/>
            </a:endParaRPr>
          </a:p>
          <a:p>
            <a:endParaRPr lang="nl-BE" sz="3000" dirty="0">
              <a:sym typeface="Wingdings"/>
            </a:endParaRPr>
          </a:p>
          <a:p>
            <a:r>
              <a:rPr lang="fr-FR" sz="3000" dirty="0">
                <a:sym typeface="Wingdings"/>
              </a:rPr>
              <a:t>Prise en compte particulière : recherche, </a:t>
            </a:r>
            <a:r>
              <a:rPr lang="fr-FR" sz="3000" dirty="0" err="1">
                <a:sym typeface="Wingdings"/>
              </a:rPr>
              <a:t>carière</a:t>
            </a:r>
            <a:r>
              <a:rPr lang="fr-FR" sz="3000" dirty="0">
                <a:sym typeface="Wingdings"/>
              </a:rPr>
              <a:t> académique</a:t>
            </a:r>
            <a:r>
              <a:rPr lang="fr-FR" sz="3000" dirty="0" smtClean="0">
                <a:sym typeface="Wingdings"/>
              </a:rPr>
              <a:t>,</a:t>
            </a:r>
            <a:r>
              <a:rPr lang="is-IS" sz="3000" dirty="0" smtClean="0">
                <a:sym typeface="Wingdings"/>
              </a:rPr>
              <a:t>…</a:t>
            </a:r>
            <a:endParaRPr lang="fr-FR" sz="3000" dirty="0">
              <a:sym typeface="Wingdings"/>
            </a:endParaRPr>
          </a:p>
          <a:p>
            <a:pPr marL="0" indent="0">
              <a:buNone/>
            </a:pPr>
            <a:endParaRPr lang="fr-FR" sz="3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01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58977" y="2098624"/>
            <a:ext cx="9368852" cy="35976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000" i="1" dirty="0" smtClean="0">
                <a:solidFill>
                  <a:srgbClr val="FFFF00"/>
                </a:solidFill>
              </a:rPr>
              <a:t>Les femmes sont l’avenir de la médecine!</a:t>
            </a:r>
          </a:p>
          <a:p>
            <a:pPr marL="0" indent="0" algn="ctr">
              <a:buNone/>
            </a:pPr>
            <a:endParaRPr lang="fr-FR" sz="3000" i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fr-FR" sz="3000" i="1" dirty="0" smtClean="0">
                <a:solidFill>
                  <a:srgbClr val="FFFF00"/>
                </a:solidFill>
              </a:rPr>
              <a:t>« </a:t>
            </a:r>
            <a:r>
              <a:rPr lang="fr-FR" sz="3000" i="1" dirty="0" err="1" smtClean="0">
                <a:solidFill>
                  <a:srgbClr val="FFFF00"/>
                </a:solidFill>
              </a:rPr>
              <a:t>Yes</a:t>
            </a:r>
            <a:r>
              <a:rPr lang="fr-FR" sz="3000" i="1" dirty="0" smtClean="0">
                <a:solidFill>
                  <a:srgbClr val="FFFF00"/>
                </a:solidFill>
              </a:rPr>
              <a:t> </a:t>
            </a:r>
            <a:r>
              <a:rPr lang="fr-FR" sz="3000" i="1" dirty="0" err="1" smtClean="0">
                <a:solidFill>
                  <a:srgbClr val="FFFF00"/>
                </a:solidFill>
              </a:rPr>
              <a:t>she</a:t>
            </a:r>
            <a:r>
              <a:rPr lang="fr-FR" sz="3000" i="1" dirty="0" smtClean="0">
                <a:solidFill>
                  <a:srgbClr val="FFFF00"/>
                </a:solidFill>
              </a:rPr>
              <a:t> </a:t>
            </a:r>
            <a:r>
              <a:rPr lang="fr-FR" sz="3000" i="1" dirty="0" err="1" smtClean="0">
                <a:solidFill>
                  <a:srgbClr val="FFFF00"/>
                </a:solidFill>
              </a:rPr>
              <a:t>can</a:t>
            </a:r>
            <a:r>
              <a:rPr lang="fr-FR" sz="3000" i="1" dirty="0" smtClean="0">
                <a:solidFill>
                  <a:srgbClr val="FFFF00"/>
                </a:solidFill>
              </a:rPr>
              <a:t> »!</a:t>
            </a:r>
          </a:p>
          <a:p>
            <a:pPr marL="0" indent="0" algn="ctr">
              <a:buNone/>
            </a:pPr>
            <a:endParaRPr lang="fr-FR" sz="3000" i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fr-FR" sz="3000" i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fr-FR" sz="3000" i="1" dirty="0" smtClean="0">
                <a:solidFill>
                  <a:srgbClr val="FFFF00"/>
                </a:solidFill>
              </a:rPr>
              <a:t>Et </a:t>
            </a:r>
            <a:r>
              <a:rPr lang="is-IS" sz="3000" i="1" dirty="0" smtClean="0">
                <a:solidFill>
                  <a:srgbClr val="FFFF00"/>
                </a:solidFill>
              </a:rPr>
              <a:t>pas </a:t>
            </a:r>
            <a:r>
              <a:rPr lang="is-IS" sz="3000" i="1" dirty="0">
                <a:solidFill>
                  <a:srgbClr val="FFFF00"/>
                </a:solidFill>
              </a:rPr>
              <a:t>que le 8 mars!</a:t>
            </a:r>
            <a:r>
              <a:rPr lang="fr-FR" sz="3000" i="1" dirty="0">
                <a:solidFill>
                  <a:srgbClr val="FFFF00"/>
                </a:solidFill>
              </a:rPr>
              <a:t> </a:t>
            </a:r>
            <a:r>
              <a:rPr lang="fr-FR" sz="3000" i="1" dirty="0">
                <a:solidFill>
                  <a:srgbClr val="FFFF00"/>
                </a:solidFill>
                <a:sym typeface="Wingdings"/>
              </a:rPr>
              <a:t></a:t>
            </a:r>
            <a:endParaRPr lang="fr-FR" sz="3000" i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fr-FR" sz="3000" i="1" dirty="0">
              <a:solidFill>
                <a:srgbClr val="FFFF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22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pic>
        <p:nvPicPr>
          <p:cNvPr id="5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338" y="114480"/>
            <a:ext cx="4614862" cy="6743520"/>
          </a:xfrm>
        </p:spPr>
      </p:pic>
    </p:spTree>
    <p:extLst>
      <p:ext uri="{BB962C8B-B14F-4D97-AF65-F5344CB8AC3E}">
        <p14:creationId xmlns:p14="http://schemas.microsoft.com/office/powerpoint/2010/main" val="631726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95600" y="785813"/>
            <a:ext cx="8891588" cy="127158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Première femme médecin belge : </a:t>
            </a:r>
            <a:r>
              <a:rPr lang="fr-FR" dirty="0" err="1" smtClean="0"/>
              <a:t>Isala</a:t>
            </a:r>
            <a:r>
              <a:rPr lang="fr-FR" dirty="0" smtClean="0"/>
              <a:t> Van </a:t>
            </a:r>
            <a:r>
              <a:rPr lang="fr-FR" dirty="0" err="1" smtClean="0"/>
              <a:t>Biest</a:t>
            </a:r>
            <a:r>
              <a:rPr lang="fr-FR" dirty="0" smtClean="0"/>
              <a:t>, la pionnière</a:t>
            </a:r>
            <a:br>
              <a:rPr lang="fr-FR" dirty="0" smtClean="0"/>
            </a:br>
            <a:r>
              <a:rPr lang="fr-FR" dirty="0" smtClean="0"/>
              <a:t>1884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pic>
        <p:nvPicPr>
          <p:cNvPr id="1026" name="Picture 2" descr="ésultat de recherche d'images pour &quot;isala van diest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2133600"/>
            <a:ext cx="50800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ésultat de recherche d'images pour &quot;isala van diest&quot;"/>
          <p:cNvSpPr>
            <a:spLocks noChangeAspect="1" noChangeArrowheads="1"/>
          </p:cNvSpPr>
          <p:nvPr/>
        </p:nvSpPr>
        <p:spPr bwMode="auto">
          <a:xfrm>
            <a:off x="1533525" y="2038351"/>
            <a:ext cx="136207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6" descr="ésultat de recherche d'images pour &quot;isala van diest&quot;"/>
          <p:cNvSpPr>
            <a:spLocks noChangeAspect="1" noChangeArrowheads="1"/>
          </p:cNvSpPr>
          <p:nvPr/>
        </p:nvSpPr>
        <p:spPr bwMode="auto">
          <a:xfrm>
            <a:off x="0" y="0"/>
            <a:ext cx="136207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8" descr="ésultat de recherche d'images pour &quot;isala van diest&quot;"/>
          <p:cNvSpPr>
            <a:spLocks noChangeAspect="1" noChangeArrowheads="1"/>
          </p:cNvSpPr>
          <p:nvPr/>
        </p:nvSpPr>
        <p:spPr bwMode="auto">
          <a:xfrm>
            <a:off x="152400" y="152400"/>
            <a:ext cx="136207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88" y="2133600"/>
            <a:ext cx="2686050" cy="390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07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95600" y="350035"/>
            <a:ext cx="8610600" cy="1293028"/>
          </a:xfrm>
        </p:spPr>
        <p:txBody>
          <a:bodyPr/>
          <a:lstStyle/>
          <a:p>
            <a:r>
              <a:rPr lang="fr-FR" smtClean="0"/>
              <a:t>prix </a:t>
            </a:r>
            <a:r>
              <a:rPr lang="fr-FR" dirty="0" smtClean="0"/>
              <a:t>Nobel de Médecine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Mettre liste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90" y="1354379"/>
            <a:ext cx="10294159" cy="507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24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 smtClean="0"/>
              <a:t>…m</a:t>
            </a:r>
            <a:r>
              <a:rPr lang="nl-BE" dirty="0" smtClean="0"/>
              <a:t>ême si phénomène assez récent qui s’amplifie très rapidement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3000" dirty="0" smtClean="0"/>
              <a:t>Entrée dans les facultés de médecine</a:t>
            </a:r>
          </a:p>
          <a:p>
            <a:pPr lvl="1"/>
            <a:r>
              <a:rPr lang="fr-FR" sz="2600" dirty="0" smtClean="0"/>
              <a:t>1960 : 7,3%</a:t>
            </a:r>
          </a:p>
          <a:p>
            <a:pPr lvl="1"/>
            <a:r>
              <a:rPr lang="fr-FR" sz="2600" dirty="0" smtClean="0"/>
              <a:t>2016 : 55%</a:t>
            </a:r>
          </a:p>
          <a:p>
            <a:endParaRPr lang="fr-FR" dirty="0"/>
          </a:p>
          <a:p>
            <a:r>
              <a:rPr lang="fr-FR" sz="3000" dirty="0" smtClean="0"/>
              <a:t>Médecins F 40%  dont</a:t>
            </a:r>
            <a:endParaRPr lang="fr-FR" sz="3000" dirty="0"/>
          </a:p>
          <a:p>
            <a:pPr lvl="1"/>
            <a:r>
              <a:rPr lang="fr-FR" sz="2600" dirty="0" smtClean="0"/>
              <a:t>71%F chez les 25-29 ans </a:t>
            </a:r>
          </a:p>
          <a:p>
            <a:pPr lvl="1"/>
            <a:r>
              <a:rPr lang="fr-FR" sz="2600" dirty="0" smtClean="0"/>
              <a:t>68%H chez les 60-64 ans</a:t>
            </a:r>
          </a:p>
          <a:p>
            <a:pPr lvl="1"/>
            <a:endParaRPr lang="fr-FR" sz="3000" dirty="0" smtClean="0"/>
          </a:p>
          <a:p>
            <a:pPr lvl="1"/>
            <a:endParaRPr lang="fr-FR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34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41233" y="32827"/>
            <a:ext cx="5690016" cy="1017954"/>
          </a:xfrm>
        </p:spPr>
        <p:txBody>
          <a:bodyPr/>
          <a:lstStyle/>
          <a:p>
            <a:r>
              <a:rPr lang="fr-FR" dirty="0"/>
              <a:t>Pas qu’en Belgique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65" y="866116"/>
            <a:ext cx="11826366" cy="5489730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2694427" y="866115"/>
            <a:ext cx="300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⬇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295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14270" y="2443396"/>
            <a:ext cx="9543737" cy="885301"/>
          </a:xfrm>
        </p:spPr>
        <p:txBody>
          <a:bodyPr>
            <a:normAutofit/>
          </a:bodyPr>
          <a:lstStyle/>
          <a:p>
            <a:r>
              <a:rPr lang="fr-FR" sz="4000" dirty="0" smtClean="0"/>
              <a:t>Pas de la m</a:t>
            </a:r>
            <a:r>
              <a:rPr lang="nl-BE" sz="4000" dirty="0" smtClean="0"/>
              <a:t>ême manière partout</a:t>
            </a:r>
            <a:endParaRPr lang="fr-FR" sz="4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642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15903" y="6106607"/>
            <a:ext cx="3048000" cy="614363"/>
          </a:xfrm>
        </p:spPr>
        <p:txBody>
          <a:bodyPr>
            <a:normAutofit/>
          </a:bodyPr>
          <a:lstStyle/>
          <a:p>
            <a:r>
              <a:rPr lang="fr-FR" sz="1600" cap="small" dirty="0"/>
              <a:t>Commission planification </a:t>
            </a:r>
            <a:r>
              <a:rPr lang="fr-FR" sz="1600" cap="small" dirty="0" err="1"/>
              <a:t>inami</a:t>
            </a:r>
            <a:r>
              <a:rPr lang="fr-FR" sz="1600" cap="small" dirty="0"/>
              <a:t> </a:t>
            </a:r>
            <a:endParaRPr lang="fr-FR" sz="16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6" y="1100647"/>
            <a:ext cx="11190261" cy="5210465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CFonck 03/2017 UNamur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6895475" y="389744"/>
            <a:ext cx="2728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ORIENTATION</a:t>
            </a:r>
          </a:p>
        </p:txBody>
      </p:sp>
    </p:spTree>
    <p:extLst>
      <p:ext uri="{BB962C8B-B14F-4D97-AF65-F5344CB8AC3E}">
        <p14:creationId xmlns:p14="http://schemas.microsoft.com/office/powerpoint/2010/main" val="114069971"/>
      </p:ext>
    </p:extLst>
  </p:cSld>
  <p:clrMapOvr>
    <a:masterClrMapping/>
  </p:clrMapOvr>
</p:sld>
</file>

<file path=ppt/theme/theme1.xml><?xml version="1.0" encoding="utf-8"?>
<a:theme xmlns:a="http://schemas.openxmlformats.org/drawingml/2006/main" name="Traînée de condensatio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Traînée de vapeur</Template>
  <TotalTime>1507</TotalTime>
  <Words>536</Words>
  <Application>Microsoft Office PowerPoint</Application>
  <PresentationFormat>Grand écran</PresentationFormat>
  <Paragraphs>98</Paragraphs>
  <Slides>23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Century Gothic</vt:lpstr>
      <vt:lpstr>Wingdings</vt:lpstr>
      <vt:lpstr>Traînée de condensation</vt:lpstr>
      <vt:lpstr>Féminisation de la médecine :     Un beau défi!</vt:lpstr>
      <vt:lpstr>Pas d’aujourd’hui…</vt:lpstr>
      <vt:lpstr>Présentation PowerPoint</vt:lpstr>
      <vt:lpstr>Première femme médecin belge : Isala Van Biest, la pionnière 1884</vt:lpstr>
      <vt:lpstr>prix Nobel de Médecine</vt:lpstr>
      <vt:lpstr>…même si phénomène assez récent qui s’amplifie très rapidement</vt:lpstr>
      <vt:lpstr>Pas qu’en Belgique</vt:lpstr>
      <vt:lpstr>Pas de la même manière partout</vt:lpstr>
      <vt:lpstr>Commission planification inami </vt:lpstr>
      <vt:lpstr>Commission planification inami </vt:lpstr>
      <vt:lpstr>Commission planification inami </vt:lpstr>
      <vt:lpstr>Commission planification inami </vt:lpstr>
      <vt:lpstr>Commission planification inami </vt:lpstr>
      <vt:lpstr>Echelon</vt:lpstr>
      <vt:lpstr>Recherche CFWB-ULB</vt:lpstr>
      <vt:lpstr>Pas qu’en médecine mais dans tous les métiers de la santé</vt:lpstr>
      <vt:lpstr>Raisons…? </vt:lpstr>
      <vt:lpstr>Enjeux? Conséquences? I </vt:lpstr>
      <vt:lpstr>Enjeux? Conséquences? II </vt:lpstr>
      <vt:lpstr>Présentation PowerPoint</vt:lpstr>
      <vt:lpstr>Accompagner le changement</vt:lpstr>
      <vt:lpstr>Accompagner le changement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Féminisation de la médecine : opportunité ou</dc:title>
  <dc:creator>Catherine Fonck</dc:creator>
  <cp:lastModifiedBy>Service Communication</cp:lastModifiedBy>
  <cp:revision>42</cp:revision>
  <cp:lastPrinted>2017-03-07T22:19:13Z</cp:lastPrinted>
  <dcterms:created xsi:type="dcterms:W3CDTF">2017-03-04T15:29:08Z</dcterms:created>
  <dcterms:modified xsi:type="dcterms:W3CDTF">2017-03-08T11:34:38Z</dcterms:modified>
</cp:coreProperties>
</file>