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667" r:id="rId2"/>
    <p:sldId id="565" r:id="rId3"/>
    <p:sldId id="656" r:id="rId4"/>
    <p:sldId id="669" r:id="rId5"/>
    <p:sldId id="670" r:id="rId6"/>
    <p:sldId id="596" r:id="rId7"/>
    <p:sldId id="671" r:id="rId8"/>
    <p:sldId id="597" r:id="rId9"/>
    <p:sldId id="657" r:id="rId10"/>
    <p:sldId id="658" r:id="rId11"/>
    <p:sldId id="659" r:id="rId12"/>
    <p:sldId id="660" r:id="rId13"/>
    <p:sldId id="661" r:id="rId14"/>
    <p:sldId id="662" r:id="rId15"/>
    <p:sldId id="663" r:id="rId16"/>
    <p:sldId id="641" r:id="rId17"/>
    <p:sldId id="672" r:id="rId18"/>
    <p:sldId id="664" r:id="rId19"/>
    <p:sldId id="665" r:id="rId20"/>
    <p:sldId id="649" r:id="rId21"/>
    <p:sldId id="666" r:id="rId22"/>
    <p:sldId id="636" r:id="rId2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6"/>
    <a:srgbClr val="FF3300"/>
    <a:srgbClr val="2B759F"/>
    <a:srgbClr val="5BC4F1"/>
    <a:srgbClr val="87E2E7"/>
    <a:srgbClr val="61B7C3"/>
    <a:srgbClr val="EF8005"/>
    <a:srgbClr val="5B9BD5"/>
    <a:srgbClr val="77A7C2"/>
    <a:srgbClr val="ACE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7" autoAdjust="0"/>
    <p:restoredTop sz="81242" autoAdjust="0"/>
  </p:normalViewPr>
  <p:slideViewPr>
    <p:cSldViewPr snapToGrid="0" showGuides="1">
      <p:cViewPr varScale="1">
        <p:scale>
          <a:sx n="60" d="100"/>
          <a:sy n="60" d="100"/>
        </p:scale>
        <p:origin x="1188" y="102"/>
      </p:cViewPr>
      <p:guideLst>
        <p:guide orient="horz" pos="2160"/>
        <p:guide pos="3840"/>
      </p:guideLst>
    </p:cSldViewPr>
  </p:slideViewPr>
  <p:notesTextViewPr>
    <p:cViewPr>
      <p:scale>
        <a:sx n="1" d="1"/>
        <a:sy n="1" d="1"/>
      </p:scale>
      <p:origin x="0" y="0"/>
    </p:cViewPr>
  </p:notesTextViewPr>
  <p:sorterViewPr>
    <p:cViewPr>
      <p:scale>
        <a:sx n="80" d="100"/>
        <a:sy n="80" d="100"/>
      </p:scale>
      <p:origin x="0" y="-4188"/>
    </p:cViewPr>
  </p:sorterViewPr>
  <p:notesViewPr>
    <p:cSldViewPr snapToGrid="0" showGuides="1">
      <p:cViewPr varScale="1">
        <p:scale>
          <a:sx n="75" d="100"/>
          <a:sy n="75" d="100"/>
        </p:scale>
        <p:origin x="221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D00523-F990-4670-9601-5F3DDCA84462}" type="datetimeFigureOut">
              <a:rPr lang="fr-BE" smtClean="0"/>
              <a:t>6/03/2017</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C26DA9C-C5C8-4F53-BA06-D0BD64918F2B}" type="slidenum">
              <a:rPr lang="fr-BE" smtClean="0"/>
              <a:t>‹N°›</a:t>
            </a:fld>
            <a:endParaRPr lang="fr-BE"/>
          </a:p>
        </p:txBody>
      </p:sp>
    </p:spTree>
    <p:extLst>
      <p:ext uri="{BB962C8B-B14F-4D97-AF65-F5344CB8AC3E}">
        <p14:creationId xmlns:p14="http://schemas.microsoft.com/office/powerpoint/2010/main" val="407977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0C7446-2784-4471-8309-B8A7BE16C3B6}" type="datetimeFigureOut">
              <a:rPr lang="fr-BE" smtClean="0"/>
              <a:t>6/03/2017</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D347A1-995B-4D27-A0BA-51B9FBF6CB6B}" type="slidenum">
              <a:rPr lang="fr-BE" smtClean="0"/>
              <a:t>‹N°›</a:t>
            </a:fld>
            <a:endParaRPr lang="fr-BE"/>
          </a:p>
        </p:txBody>
      </p:sp>
    </p:spTree>
    <p:extLst>
      <p:ext uri="{BB962C8B-B14F-4D97-AF65-F5344CB8AC3E}">
        <p14:creationId xmlns:p14="http://schemas.microsoft.com/office/powerpoint/2010/main" val="186979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lications.credit-suisse.com/tasks/render/file/index.cfm?fileid=8128F3C0-99BC-22E6-838E2A5B1E4366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reports.weforum.org/global-gender-gap-report-2014/economies/#economy=BE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a:t>Digital</a:t>
            </a:r>
            <a:r>
              <a:rPr lang="fr-BE" b="1" baseline="0" dirty="0"/>
              <a:t>Wallonia.be est une marque </a:t>
            </a:r>
            <a:r>
              <a:rPr lang="fr-BE" b="1" baseline="0" dirty="0" err="1"/>
              <a:t>auto-portante</a:t>
            </a:r>
            <a:endParaRPr lang="fr-BE" b="1" dirty="0"/>
          </a:p>
          <a:p>
            <a:r>
              <a:rPr lang="fr-BE" b="1" dirty="0"/>
              <a:t>Une marque forte et fédératrice qui</a:t>
            </a:r>
            <a:r>
              <a:rPr lang="fr-BE" b="1" baseline="0" dirty="0"/>
              <a:t> </a:t>
            </a:r>
            <a:r>
              <a:rPr lang="fr-BE" b="1" dirty="0"/>
              <a:t>agira comme un amplificateur de la transformation</a:t>
            </a:r>
          </a:p>
          <a:p>
            <a:r>
              <a:rPr lang="fr-BE" b="1" dirty="0"/>
              <a:t>numérique  en Wallonie. </a:t>
            </a:r>
            <a:r>
              <a:rPr lang="fr-BE" dirty="0"/>
              <a:t>Elle doit permettre de :</a:t>
            </a:r>
          </a:p>
          <a:p>
            <a:pPr marL="171450" indent="-171450">
              <a:buFont typeface="Arial" panose="020B0604020202020204" pitchFamily="34" charset="0"/>
              <a:buChar char="•"/>
            </a:pPr>
            <a:r>
              <a:rPr lang="fr-BE" dirty="0"/>
              <a:t>renforcer la visibilité et la promotion de la Wallonie numérique via une identification claire, aux niveaux régional, national et international.</a:t>
            </a:r>
          </a:p>
          <a:p>
            <a:pPr marL="171450" indent="-171450">
              <a:buFont typeface="Arial" panose="020B0604020202020204" pitchFamily="34" charset="0"/>
              <a:buChar char="•"/>
            </a:pPr>
            <a:r>
              <a:rPr lang="fr-BE" dirty="0"/>
              <a:t>accroître la reconnaissance, la cohérence et la qualité des nombreuses initiatives d’animation de l’écosystème numérique.</a:t>
            </a:r>
          </a:p>
          <a:p>
            <a:r>
              <a:rPr lang="fr-BE" dirty="0"/>
              <a:t>Cette nécessité de cohérence est un élément déterminant souligné à de nombreuses reprises dans le cadre des Assises du Numérique.</a:t>
            </a:r>
          </a:p>
          <a:p>
            <a:r>
              <a:rPr lang="fr-BE" dirty="0"/>
              <a:t>Dans cette optique, Digital </a:t>
            </a:r>
            <a:r>
              <a:rPr lang="fr-BE" dirty="0" err="1"/>
              <a:t>Wallonia</a:t>
            </a:r>
            <a:r>
              <a:rPr lang="fr-BE" dirty="0"/>
              <a:t> permettra de labelliser les initiatives numériques wallonnes, notamment celles soutenues par les pouvoirs publics. Ce processus de labellisation se fera de manière volontaire par leurs promoteurs, les engageant à respecter une charte qui traduira les priorités gouvernementales du Plan de Numérique.</a:t>
            </a:r>
          </a:p>
          <a:p>
            <a:r>
              <a:rPr lang="fr-BE" dirty="0"/>
              <a:t>En retour, les initiatives labellisées profiteront d’une visibilité forte sur la plateforme, d’une mise en perspective par rapport au Plan du Numérique et d’un support public. Cette articulation, marque et plateforme Digital </a:t>
            </a:r>
            <a:r>
              <a:rPr lang="fr-BE" dirty="0" err="1"/>
              <a:t>Wallonia</a:t>
            </a:r>
            <a:r>
              <a:rPr lang="fr-BE" dirty="0"/>
              <a:t> seront la base d’un cercle vertueux qui doit améliorer la lisibilité, la qualité et la cohérence des actions menées en Wallonie en matière numérique.</a:t>
            </a:r>
            <a:endParaRPr lang="en-US" dirty="0"/>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3</a:t>
            </a:fld>
            <a:endParaRPr lang="fr-BE"/>
          </a:p>
        </p:txBody>
      </p:sp>
    </p:spTree>
    <p:extLst>
      <p:ext uri="{BB962C8B-B14F-4D97-AF65-F5344CB8AC3E}">
        <p14:creationId xmlns:p14="http://schemas.microsoft.com/office/powerpoint/2010/main" val="106959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kern="1200" dirty="0" err="1">
                <a:solidFill>
                  <a:schemeClr val="tx1"/>
                </a:solidFill>
                <a:effectLst/>
                <a:latin typeface="+mn-lt"/>
                <a:ea typeface="+mn-ea"/>
                <a:cs typeface="+mn-cs"/>
              </a:rPr>
              <a:t>Gender</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Mainstreaming</a:t>
            </a:r>
            <a:r>
              <a:rPr lang="fr-BE" sz="1200" b="0" i="0" kern="1200" dirty="0">
                <a:solidFill>
                  <a:schemeClr val="tx1"/>
                </a:solidFill>
                <a:effectLst/>
                <a:latin typeface="+mn-lt"/>
                <a:ea typeface="+mn-ea"/>
                <a:cs typeface="+mn-cs"/>
              </a:rPr>
              <a:t> : définition de l’Institut pour l’égalité</a:t>
            </a:r>
            <a:r>
              <a:rPr lang="fr-BE" sz="1200" b="0" i="0" kern="1200" baseline="0" dirty="0">
                <a:solidFill>
                  <a:schemeClr val="tx1"/>
                </a:solidFill>
                <a:effectLst/>
                <a:latin typeface="+mn-lt"/>
                <a:ea typeface="+mn-ea"/>
                <a:cs typeface="+mn-cs"/>
              </a:rPr>
              <a:t> des chances = </a:t>
            </a:r>
            <a:r>
              <a:rPr lang="fr-BE" sz="1200" b="0" i="0" kern="1200" dirty="0">
                <a:solidFill>
                  <a:schemeClr val="tx1"/>
                </a:solidFill>
                <a:effectLst/>
                <a:latin typeface="+mn-lt"/>
                <a:ea typeface="+mn-ea"/>
                <a:cs typeface="+mn-cs"/>
              </a:rPr>
              <a:t> « la (ré)organisation, l’amélioration, l’évolution et l’évaluation des processus de prise de décision, aux fins d’incorporer la perspective de l’égalité entre les femmes et les hommes dans tous les domaines et à tous les niveaux, par les acteurs généralement impliqués dans la mise en place des politiques ».</a:t>
            </a:r>
            <a:endParaRPr lang="fr-FR" dirty="0"/>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18</a:t>
            </a:fld>
            <a:endParaRPr lang="fr-BE"/>
          </a:p>
        </p:txBody>
      </p:sp>
    </p:spTree>
    <p:extLst>
      <p:ext uri="{BB962C8B-B14F-4D97-AF65-F5344CB8AC3E}">
        <p14:creationId xmlns:p14="http://schemas.microsoft.com/office/powerpoint/2010/main" val="213510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En février 2015, le cabinet </a:t>
            </a:r>
            <a:r>
              <a:rPr lang="fr-BE" dirty="0" err="1"/>
              <a:t>Marcourt</a:t>
            </a:r>
            <a:r>
              <a:rPr lang="fr-BE" dirty="0"/>
              <a:t> a réuni deux fois un groupe d’experts issus du monde de l’enseignement, de l’entreprise, ou encore du monde politique pour réfléchir à la manière de mettre en œuvre la politique </a:t>
            </a:r>
            <a:r>
              <a:rPr lang="fr-BE" dirty="0" err="1"/>
              <a:t>genrée</a:t>
            </a:r>
            <a:r>
              <a:rPr lang="fr-BE" dirty="0"/>
              <a:t> « </a:t>
            </a:r>
            <a:r>
              <a:rPr lang="fr-BE" b="1" dirty="0"/>
              <a:t>« </a:t>
            </a:r>
            <a:r>
              <a:rPr lang="fr-BE" b="1" i="1" dirty="0"/>
              <a:t>Métiers des TIC : vers une meilleure égalité professionnelle entre les femmes et les hommes</a:t>
            </a:r>
            <a:r>
              <a:rPr lang="fr-BE"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Au</a:t>
            </a:r>
            <a:r>
              <a:rPr lang="fr-BE" baseline="0" dirty="0"/>
              <a:t> sein de ce groupe de travail il y avait notamment, des représentants d’</a:t>
            </a:r>
            <a:r>
              <a:rPr lang="fr-BE" dirty="0"/>
              <a:t>u</a:t>
            </a:r>
            <a:r>
              <a:rPr lang="fr-FR" dirty="0"/>
              <a:t>n réseau d’une trentaine de grandes entreprises belges (</a:t>
            </a:r>
            <a:r>
              <a:rPr lang="fr-FR" dirty="0" err="1"/>
              <a:t>Bpost</a:t>
            </a:r>
            <a:r>
              <a:rPr lang="fr-FR" dirty="0"/>
              <a:t>, BNP </a:t>
            </a:r>
            <a:r>
              <a:rPr lang="fr-FR" dirty="0" err="1"/>
              <a:t>Parisbas</a:t>
            </a:r>
            <a:r>
              <a:rPr lang="fr-FR" dirty="0"/>
              <a:t> Fortis, Colruyt, RTBF, etc.) qui ont désormais engagé des responsables de gestion de la diversité en ressources humaines</a:t>
            </a:r>
            <a:r>
              <a:rPr lang="fr-FR" sz="105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*Suite aux recommandations issues du Groupe de travail, l’ASBL Interface3 Namur s’est lancé dans un travail d’identification des nouveaux métiers du numérique. Ce travail s’est inspiré des nouveaux référents européens en la matière et a permis d’identifier environ 80 nouveaux métiers. Le but est d’aller présenter ces nouveaux métiers avec des fiches didactiques et ludiques dans les écoles, pour attirer les futurs étudiants dans ces filières numériques d’avenir. Il sera proposé à Interface3 Namur que ce travail soit accessible sur notre plateforme d’information  en lien avec la campagne de communication. Interface3 Namur aura normalement finalisé ce travail pour fin avril début mai 2017. </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19</a:t>
            </a:fld>
            <a:endParaRPr lang="fr-BE"/>
          </a:p>
        </p:txBody>
      </p:sp>
    </p:spTree>
    <p:extLst>
      <p:ext uri="{BB962C8B-B14F-4D97-AF65-F5344CB8AC3E}">
        <p14:creationId xmlns:p14="http://schemas.microsoft.com/office/powerpoint/2010/main" val="8485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20</a:t>
            </a:fld>
            <a:endParaRPr lang="fr-BE"/>
          </a:p>
        </p:txBody>
      </p:sp>
    </p:spTree>
    <p:extLst>
      <p:ext uri="{BB962C8B-B14F-4D97-AF65-F5344CB8AC3E}">
        <p14:creationId xmlns:p14="http://schemas.microsoft.com/office/powerpoint/2010/main" val="401599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21</a:t>
            </a:fld>
            <a:endParaRPr lang="fr-BE"/>
          </a:p>
        </p:txBody>
      </p:sp>
    </p:spTree>
    <p:extLst>
      <p:ext uri="{BB962C8B-B14F-4D97-AF65-F5344CB8AC3E}">
        <p14:creationId xmlns:p14="http://schemas.microsoft.com/office/powerpoint/2010/main" val="92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22</a:t>
            </a:fld>
            <a:endParaRPr lang="fr-BE"/>
          </a:p>
        </p:txBody>
      </p:sp>
    </p:spTree>
    <p:extLst>
      <p:ext uri="{BB962C8B-B14F-4D97-AF65-F5344CB8AC3E}">
        <p14:creationId xmlns:p14="http://schemas.microsoft.com/office/powerpoint/2010/main" val="290965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*Etude de la Commission européenne sur la présence des femmes dans l’économie numérique, « </a:t>
            </a:r>
            <a:r>
              <a:rPr lang="fr-BE" dirty="0" err="1"/>
              <a:t>Women</a:t>
            </a:r>
            <a:r>
              <a:rPr lang="fr-BE" dirty="0"/>
              <a:t> active in the ITC </a:t>
            </a:r>
            <a:r>
              <a:rPr lang="fr-BE" dirty="0" err="1"/>
              <a:t>sector</a:t>
            </a:r>
            <a:r>
              <a:rPr lang="fr-BE" dirty="0"/>
              <a:t> », octobre 2013.</a:t>
            </a:r>
          </a:p>
          <a:p>
            <a:r>
              <a:rPr lang="fr-BE" sz="1200" b="0" i="0" kern="1200" dirty="0">
                <a:solidFill>
                  <a:schemeClr val="tx1"/>
                </a:solidFill>
                <a:effectLst/>
                <a:latin typeface="+mn-lt"/>
                <a:ea typeface="+mn-ea"/>
                <a:cs typeface="+mn-cs"/>
              </a:rPr>
              <a:t>Les </a:t>
            </a:r>
            <a:r>
              <a:rPr lang="fr-BE" sz="1200" b="1" i="0" kern="1200" dirty="0">
                <a:solidFill>
                  <a:schemeClr val="tx1"/>
                </a:solidFill>
                <a:effectLst/>
                <a:latin typeface="+mn-lt"/>
                <a:ea typeface="+mn-ea"/>
                <a:cs typeface="+mn-cs"/>
              </a:rPr>
              <a:t>capitaux propres</a:t>
            </a:r>
            <a:r>
              <a:rPr lang="fr-BE" sz="1200" b="0" i="0" kern="1200" dirty="0">
                <a:solidFill>
                  <a:schemeClr val="tx1"/>
                </a:solidFill>
                <a:effectLst/>
                <a:latin typeface="+mn-lt"/>
                <a:ea typeface="+mn-ea"/>
                <a:cs typeface="+mn-cs"/>
              </a:rPr>
              <a:t>, aussi appelés fonds </a:t>
            </a:r>
            <a:r>
              <a:rPr lang="fr-BE" sz="1200" b="1" i="0" kern="1200" dirty="0">
                <a:solidFill>
                  <a:schemeClr val="tx1"/>
                </a:solidFill>
                <a:effectLst/>
                <a:latin typeface="+mn-lt"/>
                <a:ea typeface="+mn-ea"/>
                <a:cs typeface="+mn-cs"/>
              </a:rPr>
              <a:t>propres</a:t>
            </a:r>
            <a:r>
              <a:rPr lang="fr-BE" sz="1200" b="0" i="0" kern="1200" dirty="0">
                <a:solidFill>
                  <a:schemeClr val="tx1"/>
                </a:solidFill>
                <a:effectLst/>
                <a:latin typeface="+mn-lt"/>
                <a:ea typeface="+mn-ea"/>
                <a:cs typeface="+mn-cs"/>
              </a:rPr>
              <a:t>, sont, en comptabilité, les ressources (passif) d'une société qui appartiennent à ses actionnaires, par opposition aux dettes vis-à-vis des fournisseurs ou des banques par exemple. Ils se composent du </a:t>
            </a:r>
            <a:r>
              <a:rPr lang="fr-BE" sz="1200" b="0" i="0" u="none" strike="noStrike" kern="1200" dirty="0">
                <a:solidFill>
                  <a:schemeClr val="tx1"/>
                </a:solidFill>
                <a:effectLst/>
                <a:latin typeface="+mn-lt"/>
                <a:ea typeface="+mn-ea"/>
                <a:cs typeface="+mn-cs"/>
              </a:rPr>
              <a:t>capital social</a:t>
            </a:r>
            <a:r>
              <a:rPr lang="fr-BE" sz="1200" b="0" i="0" u="none" strike="noStrike" kern="1200" baseline="0" dirty="0">
                <a:solidFill>
                  <a:schemeClr val="tx1"/>
                </a:solidFill>
                <a:effectLst/>
                <a:latin typeface="+mn-lt"/>
                <a:ea typeface="+mn-ea"/>
                <a:cs typeface="+mn-cs"/>
              </a:rPr>
              <a:t> (RH)</a:t>
            </a:r>
            <a:r>
              <a:rPr lang="fr-BE" sz="1200" b="0" i="0" kern="1200" dirty="0">
                <a:solidFill>
                  <a:schemeClr val="tx1"/>
                </a:solidFill>
                <a:effectLst/>
                <a:latin typeface="+mn-lt"/>
                <a:ea typeface="+mn-ea"/>
                <a:cs typeface="+mn-cs"/>
              </a:rPr>
              <a:t>, des réserves et des bénéfices qui n'ont pas été redistribués en dividendes, ainsi</a:t>
            </a:r>
            <a:r>
              <a:rPr lang="fr-BE" sz="1200" b="0" i="0" kern="1200" baseline="0" dirty="0">
                <a:solidFill>
                  <a:schemeClr val="tx1"/>
                </a:solidFill>
                <a:effectLst/>
                <a:latin typeface="+mn-lt"/>
                <a:ea typeface="+mn-ea"/>
                <a:cs typeface="+mn-cs"/>
              </a:rPr>
              <a:t> que</a:t>
            </a:r>
            <a:r>
              <a:rPr lang="fr-BE" sz="1200" b="0" i="0" kern="1200" dirty="0">
                <a:solidFill>
                  <a:schemeClr val="tx1"/>
                </a:solidFill>
                <a:effectLst/>
                <a:latin typeface="+mn-lt"/>
                <a:ea typeface="+mn-ea"/>
                <a:cs typeface="+mn-cs"/>
              </a:rPr>
              <a:t> du </a:t>
            </a:r>
            <a:r>
              <a:rPr lang="fr-BE" sz="1200" b="0" i="0" u="none" strike="noStrike" kern="1200" dirty="0">
                <a:solidFill>
                  <a:schemeClr val="tx1"/>
                </a:solidFill>
                <a:effectLst/>
                <a:latin typeface="+mn-lt"/>
                <a:ea typeface="+mn-ea"/>
                <a:cs typeface="+mn-cs"/>
              </a:rPr>
              <a:t>résultat</a:t>
            </a:r>
            <a:r>
              <a:rPr lang="fr-BE" sz="1200" b="0" i="0" kern="1200" dirty="0">
                <a:solidFill>
                  <a:schemeClr val="tx1"/>
                </a:solidFill>
                <a:effectLst/>
                <a:latin typeface="+mn-lt"/>
                <a:ea typeface="+mn-ea"/>
                <a:cs typeface="+mn-cs"/>
              </a:rPr>
              <a:t> de l'exercice.</a:t>
            </a:r>
            <a:endParaRPr lang="fr-BE" dirty="0"/>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9</a:t>
            </a:fld>
            <a:endParaRPr lang="fr-BE"/>
          </a:p>
        </p:txBody>
      </p:sp>
    </p:spTree>
    <p:extLst>
      <p:ext uri="{BB962C8B-B14F-4D97-AF65-F5344CB8AC3E}">
        <p14:creationId xmlns:p14="http://schemas.microsoft.com/office/powerpoint/2010/main" val="206259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50504D"/>
                </a:solidFill>
                <a:effectLst/>
                <a:uLnTx/>
                <a:uFillTx/>
                <a:latin typeface="HelveticaNeue"/>
                <a:ea typeface="+mn-ea"/>
                <a:cs typeface="+mn-cs"/>
              </a:rPr>
              <a:t>*Collet Isabelle</a:t>
            </a:r>
            <a:r>
              <a:rPr kumimoji="0" lang="fr-BE" sz="1200" b="0" i="0" u="none" strike="noStrike" kern="1200" cap="none" spc="0" normalizeH="0" baseline="0" noProof="0" dirty="0">
                <a:ln>
                  <a:noFill/>
                </a:ln>
                <a:solidFill>
                  <a:srgbClr val="424242"/>
                </a:solidFill>
                <a:effectLst/>
                <a:uLnTx/>
                <a:uFillTx/>
                <a:latin typeface="HelveticaNeue"/>
                <a:ea typeface="+mn-ea"/>
                <a:cs typeface="+mn-cs"/>
              </a:rPr>
              <a:t> (2011). </a:t>
            </a:r>
            <a:r>
              <a:rPr kumimoji="0" lang="fr-BE" sz="1200" b="0" i="1" u="sng" strike="noStrike" kern="1200" cap="none" spc="0" normalizeH="0" baseline="0" noProof="0" dirty="0">
                <a:ln>
                  <a:noFill/>
                </a:ln>
                <a:solidFill>
                  <a:srgbClr val="424242"/>
                </a:solidFill>
                <a:effectLst/>
                <a:uLnTx/>
                <a:uFillTx/>
                <a:latin typeface="HelveticaNeue"/>
                <a:ea typeface="+mn-ea"/>
                <a:cs typeface="+mn-cs"/>
              </a:rPr>
              <a:t>Effet de genre, le paradoxe des études d’informatique</a:t>
            </a:r>
            <a:r>
              <a:rPr kumimoji="0" lang="fr-BE" sz="1200" b="0" i="0" u="none" strike="noStrike" kern="1200" cap="none" spc="0" normalizeH="0" baseline="0" noProof="0" dirty="0">
                <a:ln>
                  <a:noFill/>
                </a:ln>
                <a:solidFill>
                  <a:srgbClr val="424242"/>
                </a:solidFill>
                <a:effectLst/>
                <a:uLnTx/>
                <a:uFillTx/>
                <a:latin typeface="HelveticaNeue"/>
                <a:ea typeface="+mn-ea"/>
                <a:cs typeface="+mn-cs"/>
              </a:rPr>
              <a:t>, TIC &amp; Société.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srgbClr val="424242"/>
                </a:solidFill>
                <a:effectLst/>
                <a:uLnTx/>
                <a:uFillTx/>
                <a:latin typeface="HelveticaNeue"/>
                <a:ea typeface="+mn-ea"/>
                <a:cs typeface="+mn-cs"/>
              </a:rPr>
              <a:t>**</a:t>
            </a:r>
            <a:r>
              <a:rPr kumimoji="0" lang="fr-BE" sz="1200" b="0" i="0" u="none" strike="noStrike" kern="1200" cap="none" spc="0" normalizeH="0" baseline="0" noProof="0" dirty="0">
                <a:ln>
                  <a:noFill/>
                </a:ln>
                <a:solidFill>
                  <a:prstClr val="black"/>
                </a:solidFill>
                <a:effectLst/>
                <a:uLnTx/>
                <a:uFillTx/>
                <a:latin typeface="+mn-lt"/>
                <a:ea typeface="+mn-ea"/>
                <a:cs typeface="+mn-cs"/>
              </a:rPr>
              <a:t>Etude de la Commission européenne sur la présence des femmes dans l’économie numérique, « </a:t>
            </a:r>
            <a:r>
              <a:rPr kumimoji="0" lang="fr-BE" sz="1200" b="0" i="0" u="none" strike="noStrike" kern="1200" cap="none" spc="0" normalizeH="0" baseline="0" noProof="0" dirty="0" err="1">
                <a:ln>
                  <a:noFill/>
                </a:ln>
                <a:solidFill>
                  <a:prstClr val="black"/>
                </a:solidFill>
                <a:effectLst/>
                <a:uLnTx/>
                <a:uFillTx/>
                <a:latin typeface="+mn-lt"/>
                <a:ea typeface="+mn-ea"/>
                <a:cs typeface="+mn-cs"/>
              </a:rPr>
              <a:t>Women</a:t>
            </a:r>
            <a:r>
              <a:rPr kumimoji="0" lang="fr-BE" sz="1200" b="0" i="0" u="none" strike="noStrike" kern="1200" cap="none" spc="0" normalizeH="0" baseline="0" noProof="0" dirty="0">
                <a:ln>
                  <a:noFill/>
                </a:ln>
                <a:solidFill>
                  <a:prstClr val="black"/>
                </a:solidFill>
                <a:effectLst/>
                <a:uLnTx/>
                <a:uFillTx/>
                <a:latin typeface="+mn-lt"/>
                <a:ea typeface="+mn-ea"/>
                <a:cs typeface="+mn-cs"/>
              </a:rPr>
              <a:t> active in the ITC </a:t>
            </a:r>
            <a:r>
              <a:rPr kumimoji="0" lang="fr-BE" sz="1200" b="0" i="0" u="none" strike="noStrike" kern="1200" cap="none" spc="0" normalizeH="0" baseline="0" noProof="0" dirty="0" err="1">
                <a:ln>
                  <a:noFill/>
                </a:ln>
                <a:solidFill>
                  <a:prstClr val="black"/>
                </a:solidFill>
                <a:effectLst/>
                <a:uLnTx/>
                <a:uFillTx/>
                <a:latin typeface="+mn-lt"/>
                <a:ea typeface="+mn-ea"/>
                <a:cs typeface="+mn-cs"/>
              </a:rPr>
              <a:t>sector</a:t>
            </a:r>
            <a:r>
              <a:rPr kumimoji="0" lang="fr-BE" sz="1200" b="0" i="0" u="none" strike="noStrike" kern="1200" cap="none" spc="0" normalizeH="0" baseline="0" noProof="0" dirty="0">
                <a:ln>
                  <a:noFill/>
                </a:ln>
                <a:solidFill>
                  <a:prstClr val="black"/>
                </a:solidFill>
                <a:effectLst/>
                <a:uLnTx/>
                <a:uFillTx/>
                <a:latin typeface="+mn-lt"/>
                <a:ea typeface="+mn-ea"/>
                <a:cs typeface="+mn-cs"/>
              </a:rPr>
              <a:t> », octobre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***Mc </a:t>
            </a:r>
            <a:r>
              <a:rPr kumimoji="0" lang="fr-BE" sz="1200" b="0" i="0" u="none" strike="noStrike" kern="1200" cap="none" spc="0" normalizeH="0" baseline="0" noProof="0" dirty="0" err="1">
                <a:ln>
                  <a:noFill/>
                </a:ln>
                <a:solidFill>
                  <a:prstClr val="black"/>
                </a:solidFill>
                <a:effectLst/>
                <a:uLnTx/>
                <a:uFillTx/>
                <a:latin typeface="+mn-lt"/>
                <a:ea typeface="+mn-ea"/>
                <a:cs typeface="+mn-cs"/>
              </a:rPr>
              <a:t>Kinsey</a:t>
            </a:r>
            <a:r>
              <a:rPr kumimoji="0" lang="fr-BE" sz="1200" b="0" i="0" u="none" strike="noStrike" kern="1200" cap="none" spc="0" normalizeH="0" baseline="0" noProof="0" dirty="0">
                <a:ln>
                  <a:noFill/>
                </a:ln>
                <a:solidFill>
                  <a:prstClr val="black"/>
                </a:solidFill>
                <a:effectLst/>
                <a:uLnTx/>
                <a:uFillTx/>
                <a:latin typeface="+mn-lt"/>
                <a:ea typeface="+mn-ea"/>
                <a:cs typeface="+mn-cs"/>
              </a:rPr>
              <a:t> Global Institute (2015), </a:t>
            </a:r>
            <a:r>
              <a:rPr kumimoji="0" lang="fr-BE" sz="1200" b="0" i="1" u="sng" strike="noStrike" kern="1200" cap="none" spc="0" normalizeH="0" baseline="0" noProof="0" dirty="0">
                <a:ln>
                  <a:noFill/>
                </a:ln>
                <a:solidFill>
                  <a:prstClr val="black"/>
                </a:solidFill>
                <a:effectLst/>
                <a:uLnTx/>
                <a:uFillTx/>
                <a:latin typeface="+mn-lt"/>
                <a:ea typeface="+mn-ea"/>
                <a:cs typeface="+mn-cs"/>
              </a:rPr>
              <a:t>The power of </a:t>
            </a:r>
            <a:r>
              <a:rPr kumimoji="0" lang="fr-BE" sz="1200" b="0" i="1" u="sng" strike="noStrike" kern="1200" cap="none" spc="0" normalizeH="0" baseline="0" noProof="0" dirty="0" err="1">
                <a:ln>
                  <a:noFill/>
                </a:ln>
                <a:solidFill>
                  <a:prstClr val="black"/>
                </a:solidFill>
                <a:effectLst/>
                <a:uLnTx/>
                <a:uFillTx/>
                <a:latin typeface="+mn-lt"/>
                <a:ea typeface="+mn-ea"/>
                <a:cs typeface="+mn-cs"/>
              </a:rPr>
              <a:t>parity</a:t>
            </a:r>
            <a:r>
              <a:rPr kumimoji="0" lang="fr-BE" sz="1200" b="0" i="1" u="sng" strike="noStrike" kern="1200" cap="none" spc="0" normalizeH="0" baseline="0" noProof="0" dirty="0">
                <a:ln>
                  <a:noFill/>
                </a:ln>
                <a:solidFill>
                  <a:prstClr val="black"/>
                </a:solidFill>
                <a:effectLst/>
                <a:uLnTx/>
                <a:uFillTx/>
                <a:latin typeface="+mn-lt"/>
                <a:ea typeface="+mn-ea"/>
                <a:cs typeface="+mn-cs"/>
              </a:rPr>
              <a:t>: how </a:t>
            </a:r>
            <a:r>
              <a:rPr kumimoji="0" lang="fr-BE" sz="1200" b="0" i="1" u="sng" strike="noStrike" kern="1200" cap="none" spc="0" normalizeH="0" baseline="0" noProof="0" dirty="0" err="1">
                <a:ln>
                  <a:noFill/>
                </a:ln>
                <a:solidFill>
                  <a:prstClr val="black"/>
                </a:solidFill>
                <a:effectLst/>
                <a:uLnTx/>
                <a:uFillTx/>
                <a:latin typeface="+mn-lt"/>
                <a:ea typeface="+mn-ea"/>
                <a:cs typeface="+mn-cs"/>
              </a:rPr>
              <a:t>advancing</a:t>
            </a:r>
            <a:r>
              <a:rPr kumimoji="0" lang="fr-BE" sz="1200" b="0" i="1" u="sng" strike="noStrike" kern="1200" cap="none" spc="0" normalizeH="0" baseline="0" noProof="0" dirty="0">
                <a:ln>
                  <a:noFill/>
                </a:ln>
                <a:solidFill>
                  <a:prstClr val="black"/>
                </a:solidFill>
                <a:effectLst/>
                <a:uLnTx/>
                <a:uFillTx/>
                <a:latin typeface="+mn-lt"/>
                <a:ea typeface="+mn-ea"/>
                <a:cs typeface="+mn-cs"/>
              </a:rPr>
              <a:t> </a:t>
            </a:r>
            <a:r>
              <a:rPr kumimoji="0" lang="fr-BE" sz="1200" b="0" i="1" u="sng" strike="noStrike" kern="1200" cap="none" spc="0" normalizeH="0" baseline="0" noProof="0" dirty="0" err="1">
                <a:ln>
                  <a:noFill/>
                </a:ln>
                <a:solidFill>
                  <a:prstClr val="black"/>
                </a:solidFill>
                <a:effectLst/>
                <a:uLnTx/>
                <a:uFillTx/>
                <a:latin typeface="+mn-lt"/>
                <a:ea typeface="+mn-ea"/>
                <a:cs typeface="+mn-cs"/>
              </a:rPr>
              <a:t>women’s</a:t>
            </a:r>
            <a:r>
              <a:rPr kumimoji="0" lang="fr-BE" sz="1200" b="0" i="1" u="sng" strike="noStrike" kern="1200" cap="none" spc="0" normalizeH="0" baseline="0" noProof="0" dirty="0">
                <a:ln>
                  <a:noFill/>
                </a:ln>
                <a:solidFill>
                  <a:prstClr val="black"/>
                </a:solidFill>
                <a:effectLst/>
                <a:uLnTx/>
                <a:uFillTx/>
                <a:latin typeface="+mn-lt"/>
                <a:ea typeface="+mn-ea"/>
                <a:cs typeface="+mn-cs"/>
              </a:rPr>
              <a:t> </a:t>
            </a:r>
            <a:r>
              <a:rPr kumimoji="0" lang="fr-BE" sz="1200" b="0" i="1" u="sng" strike="noStrike" kern="1200" cap="none" spc="0" normalizeH="0" baseline="0" noProof="0" dirty="0" err="1">
                <a:ln>
                  <a:noFill/>
                </a:ln>
                <a:solidFill>
                  <a:prstClr val="black"/>
                </a:solidFill>
                <a:effectLst/>
                <a:uLnTx/>
                <a:uFillTx/>
                <a:latin typeface="+mn-lt"/>
                <a:ea typeface="+mn-ea"/>
                <a:cs typeface="+mn-cs"/>
              </a:rPr>
              <a:t>equality</a:t>
            </a:r>
            <a:r>
              <a:rPr kumimoji="0" lang="fr-BE" sz="1200" b="0" i="1" u="sng" strike="noStrike" kern="1200" cap="none" spc="0" normalizeH="0" baseline="0" noProof="0" dirty="0">
                <a:ln>
                  <a:noFill/>
                </a:ln>
                <a:solidFill>
                  <a:prstClr val="black"/>
                </a:solidFill>
                <a:effectLst/>
                <a:uLnTx/>
                <a:uFillTx/>
                <a:latin typeface="+mn-lt"/>
                <a:ea typeface="+mn-ea"/>
                <a:cs typeface="+mn-cs"/>
              </a:rPr>
              <a:t> </a:t>
            </a:r>
            <a:r>
              <a:rPr kumimoji="0" lang="fr-BE" sz="1200" b="0" i="1" u="sng" strike="noStrike" kern="1200" cap="none" spc="0" normalizeH="0" baseline="0" noProof="0" dirty="0" err="1">
                <a:ln>
                  <a:noFill/>
                </a:ln>
                <a:solidFill>
                  <a:prstClr val="black"/>
                </a:solidFill>
                <a:effectLst/>
                <a:uLnTx/>
                <a:uFillTx/>
                <a:latin typeface="+mn-lt"/>
                <a:ea typeface="+mn-ea"/>
                <a:cs typeface="+mn-cs"/>
              </a:rPr>
              <a:t>can</a:t>
            </a:r>
            <a:r>
              <a:rPr kumimoji="0" lang="fr-BE" sz="1200" b="0" i="1" u="sng" strike="noStrike" kern="1200" cap="none" spc="0" normalizeH="0" baseline="0" noProof="0" dirty="0">
                <a:ln>
                  <a:noFill/>
                </a:ln>
                <a:solidFill>
                  <a:prstClr val="black"/>
                </a:solidFill>
                <a:effectLst/>
                <a:uLnTx/>
                <a:uFillTx/>
                <a:latin typeface="+mn-lt"/>
                <a:ea typeface="+mn-ea"/>
                <a:cs typeface="+mn-cs"/>
              </a:rPr>
              <a:t> </a:t>
            </a:r>
            <a:r>
              <a:rPr kumimoji="0" lang="fr-BE" sz="1200" b="0" i="1" u="sng" strike="noStrike" kern="1200" cap="none" spc="0" normalizeH="0" baseline="0" noProof="0" dirty="0" err="1">
                <a:ln>
                  <a:noFill/>
                </a:ln>
                <a:solidFill>
                  <a:prstClr val="black"/>
                </a:solidFill>
                <a:effectLst/>
                <a:uLnTx/>
                <a:uFillTx/>
                <a:latin typeface="+mn-lt"/>
                <a:ea typeface="+mn-ea"/>
                <a:cs typeface="+mn-cs"/>
              </a:rPr>
              <a:t>add</a:t>
            </a:r>
            <a:r>
              <a:rPr kumimoji="0" lang="fr-BE" sz="1200" b="0" i="1" u="sng" strike="noStrike" kern="1200" cap="none" spc="0" normalizeH="0" baseline="0" noProof="0" dirty="0">
                <a:ln>
                  <a:noFill/>
                </a:ln>
                <a:solidFill>
                  <a:prstClr val="black"/>
                </a:solidFill>
                <a:effectLst/>
                <a:uLnTx/>
                <a:uFillTx/>
                <a:latin typeface="+mn-lt"/>
                <a:ea typeface="+mn-ea"/>
                <a:cs typeface="+mn-cs"/>
              </a:rPr>
              <a:t> 12 trillion USD to global </a:t>
            </a:r>
            <a:r>
              <a:rPr kumimoji="0" lang="fr-BE" sz="1200" b="0" i="1" u="sng" strike="noStrike" kern="1200" cap="none" spc="0" normalizeH="0" baseline="0" noProof="0" dirty="0" err="1">
                <a:ln>
                  <a:noFill/>
                </a:ln>
                <a:solidFill>
                  <a:prstClr val="black"/>
                </a:solidFill>
                <a:effectLst/>
                <a:uLnTx/>
                <a:uFillTx/>
                <a:latin typeface="+mn-lt"/>
                <a:ea typeface="+mn-ea"/>
                <a:cs typeface="+mn-cs"/>
              </a:rPr>
              <a:t>growth</a:t>
            </a:r>
            <a:r>
              <a:rPr kumimoji="0" lang="fr-BE" sz="1200" b="0" i="1" u="sng" strike="noStrike" kern="1200" cap="none" spc="0" normalizeH="0" baseline="0" noProof="0" dirty="0">
                <a:ln>
                  <a:noFill/>
                </a:ln>
                <a:solidFill>
                  <a:prstClr val="black"/>
                </a:solidFill>
                <a:effectLst/>
                <a:uLnTx/>
                <a:uFillTx/>
                <a:latin typeface="+mn-lt"/>
                <a:ea typeface="+mn-ea"/>
                <a:cs typeface="+mn-cs"/>
              </a:rPr>
              <a:t>.</a:t>
            </a:r>
            <a:endParaRPr kumimoji="0" lang="fr-FR" sz="1200" b="0" i="1" u="sng" strike="noStrike" kern="1200" cap="none" spc="0" normalizeH="0" baseline="0" noProof="0" dirty="0">
              <a:ln>
                <a:noFill/>
              </a:ln>
              <a:solidFill>
                <a:prstClr val="black"/>
              </a:solidFill>
              <a:effectLst/>
              <a:uLnTx/>
              <a:uFillTx/>
              <a:latin typeface="+mn-lt"/>
              <a:ea typeface="+mn-ea"/>
              <a:cs typeface="+mn-cs"/>
            </a:endParaRPr>
          </a:p>
          <a:p>
            <a:endParaRPr lang="fr-BE" sz="1200" b="0" i="0" u="none" strike="noStrike" kern="1200" dirty="0">
              <a:solidFill>
                <a:schemeClr val="tx1"/>
              </a:solidFill>
              <a:effectLst/>
              <a:latin typeface="+mn-lt"/>
              <a:ea typeface="+mn-ea"/>
              <a:cs typeface="+mn-cs"/>
            </a:endParaRPr>
          </a:p>
          <a:p>
            <a:r>
              <a:rPr lang="fr-BE" sz="1200" b="0" i="0" u="none" strike="noStrike" kern="1200" dirty="0">
                <a:solidFill>
                  <a:schemeClr val="tx1"/>
                </a:solidFill>
                <a:effectLst/>
                <a:latin typeface="+mn-lt"/>
                <a:ea typeface="+mn-ea"/>
                <a:cs typeface="+mn-cs"/>
              </a:rPr>
              <a:t>Isabelle Collet est</a:t>
            </a:r>
            <a:r>
              <a:rPr lang="fr-BE" sz="1200" b="0" i="0" u="none" strike="noStrike" kern="1200" baseline="0" dirty="0">
                <a:solidFill>
                  <a:schemeClr val="tx1"/>
                </a:solidFill>
                <a:effectLst/>
                <a:latin typeface="+mn-lt"/>
                <a:ea typeface="+mn-ea"/>
                <a:cs typeface="+mn-cs"/>
              </a:rPr>
              <a:t> français</a:t>
            </a:r>
            <a:r>
              <a:rPr lang="fr-BE" sz="1200" b="0" i="0" u="none" strike="noStrike" kern="1200" dirty="0">
                <a:solidFill>
                  <a:schemeClr val="tx1"/>
                </a:solidFill>
                <a:effectLst/>
                <a:latin typeface="+mn-lt"/>
                <a:ea typeface="+mn-ea"/>
                <a:cs typeface="+mn-cs"/>
              </a:rPr>
              <a:t>e et informaticienne de formation.</a:t>
            </a:r>
            <a:r>
              <a:rPr lang="fr-BE" sz="1200" b="0" i="0" u="none" strike="noStrike" kern="1200" baseline="0" dirty="0">
                <a:solidFill>
                  <a:schemeClr val="tx1"/>
                </a:solidFill>
                <a:effectLst/>
                <a:latin typeface="+mn-lt"/>
                <a:ea typeface="+mn-ea"/>
                <a:cs typeface="+mn-cs"/>
              </a:rPr>
              <a:t> Elle</a:t>
            </a:r>
            <a:r>
              <a:rPr lang="fr-BE" sz="1200" b="0" i="0" u="none" strike="noStrike" kern="1200" dirty="0">
                <a:solidFill>
                  <a:schemeClr val="tx1"/>
                </a:solidFill>
                <a:effectLst/>
                <a:latin typeface="+mn-lt"/>
                <a:ea typeface="+mn-ea"/>
                <a:cs typeface="+mn-cs"/>
              </a:rPr>
              <a:t> a fait un doctorat en sciences de l’éducation et a consacré sa carrière aux questions de genre.</a:t>
            </a:r>
            <a:r>
              <a:rPr lang="fr-BE" sz="1200" b="0" i="0" u="none" strike="noStrike" kern="1200" baseline="0" dirty="0">
                <a:solidFill>
                  <a:schemeClr val="tx1"/>
                </a:solidFill>
                <a:effectLst/>
                <a:latin typeface="+mn-lt"/>
                <a:ea typeface="+mn-ea"/>
                <a:cs typeface="+mn-cs"/>
              </a:rPr>
              <a:t> Elle est aujourd’hui, </a:t>
            </a:r>
            <a:r>
              <a:rPr lang="fr-BE" sz="1200" b="0" i="0" kern="1200" dirty="0">
                <a:solidFill>
                  <a:schemeClr val="tx1"/>
                </a:solidFill>
                <a:effectLst/>
                <a:latin typeface="+mn-lt"/>
                <a:ea typeface="+mn-ea"/>
                <a:cs typeface="+mn-cs"/>
              </a:rPr>
              <a:t>Maîtresse d’enseignement et de recherche à la Section des sciences de l’éducation de l’université de Genève et à l’Institut universitaire de formation des enseignants. </a:t>
            </a:r>
            <a:endParaRPr lang="fr-BE" sz="1200" b="0" i="0" u="none" strike="noStrike" kern="1200" dirty="0">
              <a:solidFill>
                <a:schemeClr val="tx1"/>
              </a:solidFill>
              <a:effectLst/>
              <a:latin typeface="+mn-lt"/>
              <a:ea typeface="+mn-ea"/>
              <a:cs typeface="+mn-cs"/>
            </a:endParaRPr>
          </a:p>
          <a:p>
            <a:endParaRPr lang="fr-BE" sz="1200" b="0" i="0" u="none" strike="noStrike" kern="1200" dirty="0">
              <a:solidFill>
                <a:schemeClr val="tx1"/>
              </a:solidFill>
              <a:effectLst/>
              <a:latin typeface="+mn-lt"/>
              <a:ea typeface="+mn-ea"/>
              <a:cs typeface="+mn-cs"/>
            </a:endParaRPr>
          </a:p>
          <a:p>
            <a:r>
              <a:rPr lang="fr-BE" sz="1200" b="0" i="0" u="none" strike="noStrike" kern="1200" dirty="0">
                <a:solidFill>
                  <a:schemeClr val="tx1"/>
                </a:solidFill>
                <a:effectLst/>
                <a:latin typeface="+mn-lt"/>
                <a:ea typeface="+mn-ea"/>
                <a:cs typeface="+mn-cs"/>
              </a:rPr>
              <a:t>Collet, Isabelle (2016). </a:t>
            </a:r>
            <a:r>
              <a:rPr lang="fr-BE" sz="1200" b="0" i="1" u="sng" strike="noStrike" kern="1200" dirty="0">
                <a:solidFill>
                  <a:schemeClr val="tx1"/>
                </a:solidFill>
                <a:effectLst/>
                <a:latin typeface="+mn-lt"/>
                <a:ea typeface="+mn-ea"/>
                <a:cs typeface="+mn-cs"/>
              </a:rPr>
              <a:t>L’école apprend-elle l’égalité des sexes ?</a:t>
            </a:r>
            <a:r>
              <a:rPr lang="fr-BE" sz="1200" b="0" i="0" u="none" strike="noStrike" kern="1200" dirty="0">
                <a:solidFill>
                  <a:schemeClr val="tx1"/>
                </a:solidFill>
                <a:effectLst/>
                <a:latin typeface="+mn-lt"/>
                <a:ea typeface="+mn-ea"/>
                <a:cs typeface="+mn-cs"/>
              </a:rPr>
              <a:t> Paris : Belin</a:t>
            </a:r>
            <a:br>
              <a:rPr lang="fr-BE" sz="1200" b="0" i="0" u="none" strike="noStrike" kern="1200" dirty="0">
                <a:solidFill>
                  <a:schemeClr val="tx1"/>
                </a:solidFill>
                <a:effectLst/>
                <a:latin typeface="+mn-lt"/>
                <a:ea typeface="+mn-ea"/>
                <a:cs typeface="+mn-cs"/>
              </a:rPr>
            </a:br>
            <a:endParaRPr lang="fr-BE" sz="1200" b="0" i="0" u="none" strike="noStrike" kern="1200" dirty="0">
              <a:solidFill>
                <a:schemeClr val="tx1"/>
              </a:solidFill>
              <a:effectLst/>
              <a:latin typeface="+mn-lt"/>
              <a:ea typeface="+mn-ea"/>
              <a:cs typeface="+mn-cs"/>
            </a:endParaRPr>
          </a:p>
          <a:p>
            <a:r>
              <a:rPr lang="fr-BE" sz="1200" b="0" i="0" u="none" strike="noStrike" kern="1200" dirty="0">
                <a:solidFill>
                  <a:schemeClr val="tx1"/>
                </a:solidFill>
                <a:effectLst/>
                <a:latin typeface="+mn-lt"/>
                <a:ea typeface="+mn-ea"/>
                <a:cs typeface="+mn-cs"/>
              </a:rPr>
              <a:t>Collet, Isabelle &amp; </a:t>
            </a:r>
            <a:r>
              <a:rPr lang="fr-BE" sz="1200" b="0" i="0" u="none" strike="noStrike" kern="1200" dirty="0" err="1">
                <a:solidFill>
                  <a:schemeClr val="tx1"/>
                </a:solidFill>
                <a:effectLst/>
                <a:latin typeface="+mn-lt"/>
                <a:ea typeface="+mn-ea"/>
                <a:cs typeface="+mn-cs"/>
              </a:rPr>
              <a:t>Dayer</a:t>
            </a:r>
            <a:r>
              <a:rPr lang="fr-BE" sz="1200" b="0" i="0" u="none" strike="noStrike" kern="1200" dirty="0">
                <a:solidFill>
                  <a:schemeClr val="tx1"/>
                </a:solidFill>
                <a:effectLst/>
                <a:latin typeface="+mn-lt"/>
                <a:ea typeface="+mn-ea"/>
                <a:cs typeface="+mn-cs"/>
              </a:rPr>
              <a:t> Caroline (2014). </a:t>
            </a:r>
            <a:r>
              <a:rPr lang="fr-BE" sz="1200" b="0" i="1" u="sng" strike="noStrike" kern="1200" dirty="0">
                <a:solidFill>
                  <a:schemeClr val="tx1"/>
                </a:solidFill>
                <a:effectLst/>
                <a:latin typeface="+mn-lt"/>
                <a:ea typeface="+mn-ea"/>
                <a:cs typeface="+mn-cs"/>
              </a:rPr>
              <a:t>Former envers et contre le genre</a:t>
            </a:r>
            <a:r>
              <a:rPr lang="fr-BE" sz="1200" b="0" i="0" u="none" strike="noStrike" kern="1200" dirty="0">
                <a:solidFill>
                  <a:schemeClr val="tx1"/>
                </a:solidFill>
                <a:effectLst/>
                <a:latin typeface="+mn-lt"/>
                <a:ea typeface="+mn-ea"/>
                <a:cs typeface="+mn-cs"/>
              </a:rPr>
              <a:t> Bruxelles : De Boeck.</a:t>
            </a:r>
            <a:br>
              <a:rPr lang="fr-BE" sz="1200" b="0" i="0" u="none" strike="noStrike" kern="1200" dirty="0">
                <a:solidFill>
                  <a:schemeClr val="tx1"/>
                </a:solidFill>
                <a:effectLst/>
                <a:latin typeface="+mn-lt"/>
                <a:ea typeface="+mn-ea"/>
                <a:cs typeface="+mn-cs"/>
              </a:rPr>
            </a:br>
            <a:endParaRPr lang="fr-BE" sz="1200" b="0" i="0" u="none" strike="noStrike" kern="1200" dirty="0">
              <a:solidFill>
                <a:schemeClr val="tx1"/>
              </a:solidFill>
              <a:effectLst/>
              <a:latin typeface="+mn-lt"/>
              <a:ea typeface="+mn-ea"/>
              <a:cs typeface="+mn-cs"/>
            </a:endParaRPr>
          </a:p>
          <a:p>
            <a:r>
              <a:rPr lang="fr-BE" sz="1200" b="0" i="0" u="none" strike="noStrike" kern="1200" dirty="0">
                <a:solidFill>
                  <a:schemeClr val="tx1"/>
                </a:solidFill>
                <a:effectLst/>
                <a:latin typeface="+mn-lt"/>
                <a:ea typeface="+mn-ea"/>
                <a:cs typeface="+mn-cs"/>
              </a:rPr>
              <a:t>ANEF (coll.) (2014). </a:t>
            </a:r>
            <a:r>
              <a:rPr lang="fr-BE" sz="1200" b="0" i="1" u="sng" strike="noStrike" kern="1200" dirty="0">
                <a:solidFill>
                  <a:schemeClr val="tx1"/>
                </a:solidFill>
                <a:effectLst/>
                <a:latin typeface="+mn-lt"/>
                <a:ea typeface="+mn-ea"/>
                <a:cs typeface="+mn-cs"/>
              </a:rPr>
              <a:t>Le genre dans l'enseignement supérieur et la recherche</a:t>
            </a:r>
            <a:r>
              <a:rPr lang="fr-BE" sz="1200" b="0" i="1" u="none" strike="noStrike" kern="1200" dirty="0">
                <a:solidFill>
                  <a:schemeClr val="tx1"/>
                </a:solidFill>
                <a:effectLst/>
                <a:latin typeface="+mn-lt"/>
                <a:ea typeface="+mn-ea"/>
                <a:cs typeface="+mn-cs"/>
              </a:rPr>
              <a:t> Le livre blanc</a:t>
            </a:r>
            <a:r>
              <a:rPr lang="fr-BE" sz="1200" b="0" i="0" u="none" strike="noStrike" kern="1200" dirty="0">
                <a:solidFill>
                  <a:schemeClr val="tx1"/>
                </a:solidFill>
                <a:effectLst/>
                <a:latin typeface="+mn-lt"/>
                <a:ea typeface="+mn-ea"/>
                <a:cs typeface="+mn-cs"/>
              </a:rPr>
              <a:t>. Le genre du monde. Paris : La Dispute.</a:t>
            </a:r>
            <a:br>
              <a:rPr lang="fr-BE" sz="1200" b="0" i="0" u="none" strike="noStrike" kern="1200" dirty="0">
                <a:solidFill>
                  <a:schemeClr val="tx1"/>
                </a:solidFill>
                <a:effectLst/>
                <a:latin typeface="+mn-lt"/>
                <a:ea typeface="+mn-ea"/>
                <a:cs typeface="+mn-cs"/>
              </a:rPr>
            </a:br>
            <a:endParaRPr lang="fr-BE" sz="1200" b="0" i="0" u="none" strike="noStrike" kern="1200" dirty="0">
              <a:solidFill>
                <a:schemeClr val="tx1"/>
              </a:solidFill>
              <a:effectLst/>
              <a:latin typeface="+mn-lt"/>
              <a:ea typeface="+mn-ea"/>
              <a:cs typeface="+mn-cs"/>
            </a:endParaRPr>
          </a:p>
          <a:p>
            <a:r>
              <a:rPr lang="fr-BE" sz="1200" b="0" i="0" u="none" strike="noStrike" kern="1200" dirty="0">
                <a:solidFill>
                  <a:schemeClr val="tx1"/>
                </a:solidFill>
                <a:effectLst/>
                <a:latin typeface="+mn-lt"/>
                <a:ea typeface="+mn-ea"/>
                <a:cs typeface="+mn-cs"/>
              </a:rPr>
              <a:t>Collet, Isabelle (2011</a:t>
            </a:r>
            <a:r>
              <a:rPr lang="fr-BE" sz="1200" b="0" i="1" u="sng" strike="noStrike" kern="1200" dirty="0">
                <a:solidFill>
                  <a:schemeClr val="tx1"/>
                </a:solidFill>
                <a:effectLst/>
                <a:latin typeface="+mn-lt"/>
                <a:ea typeface="+mn-ea"/>
                <a:cs typeface="+mn-cs"/>
              </a:rPr>
              <a:t>). Comprendre l’éducation au prisme du genre. Théories, questionnements, débats</a:t>
            </a:r>
            <a:r>
              <a:rPr lang="fr-BE" sz="1200" b="0" i="0" u="none" strike="noStrike" kern="1200" dirty="0">
                <a:solidFill>
                  <a:schemeClr val="tx1"/>
                </a:solidFill>
                <a:effectLst/>
                <a:latin typeface="+mn-lt"/>
                <a:ea typeface="+mn-ea"/>
                <a:cs typeface="+mn-cs"/>
              </a:rPr>
              <a:t>. Les Carnets des sciences de l'éducation : Université de Genève. 2e </a:t>
            </a:r>
            <a:r>
              <a:rPr lang="fr-BE" sz="1200" b="0" i="0" u="none" strike="noStrike" kern="1200" dirty="0" err="1">
                <a:solidFill>
                  <a:schemeClr val="tx1"/>
                </a:solidFill>
                <a:effectLst/>
                <a:latin typeface="+mn-lt"/>
                <a:ea typeface="+mn-ea"/>
                <a:cs typeface="+mn-cs"/>
              </a:rPr>
              <a:t>ed</a:t>
            </a:r>
            <a:r>
              <a:rPr lang="fr-BE" sz="1200" b="0" i="0" u="none" strike="noStrike" kern="1200" dirty="0">
                <a:solidFill>
                  <a:schemeClr val="tx1"/>
                </a:solidFill>
                <a:effectLst/>
                <a:latin typeface="+mn-lt"/>
                <a:ea typeface="+mn-ea"/>
                <a:cs typeface="+mn-cs"/>
              </a:rPr>
              <a:t>. 2014 revue et augmentée</a:t>
            </a:r>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10</a:t>
            </a:fld>
            <a:endParaRPr lang="fr-BE"/>
          </a:p>
        </p:txBody>
      </p:sp>
    </p:spTree>
    <p:extLst>
      <p:ext uri="{BB962C8B-B14F-4D97-AF65-F5344CB8AC3E}">
        <p14:creationId xmlns:p14="http://schemas.microsoft.com/office/powerpoint/2010/main" val="123767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aseline="0" dirty="0"/>
              <a:t>1900, les femmes obtiennent le droit d’épargner et de percevoir leur propre salaire jusque-là versé au père ou au mari,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1948, les femmes obtiennent le droit de vote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1966, grève des femmes à la FN Herstal pour le droit au même salaire que les hommes pour un même travail,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1971, obtention de l’égalité hommes-femmes pour les allocations de chômage,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1989, la politique pour l’égalité des chances est confiée au ministre du travail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2002, création de l’Institut pour l’égalité des femmes et des hommes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2011, décret Genre en Wallonie,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black"/>
              </a:solidFill>
              <a:effectLst/>
              <a:uLnTx/>
              <a:uFillTx/>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11</a:t>
            </a:fld>
            <a:endParaRPr lang="fr-BE"/>
          </a:p>
        </p:txBody>
      </p:sp>
    </p:spTree>
    <p:extLst>
      <p:ext uri="{BB962C8B-B14F-4D97-AF65-F5344CB8AC3E}">
        <p14:creationId xmlns:p14="http://schemas.microsoft.com/office/powerpoint/2010/main" val="166749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BE" sz="1200" b="1" i="0" kern="1200" dirty="0">
                <a:solidFill>
                  <a:schemeClr val="tx1"/>
                </a:solidFill>
                <a:effectLst/>
                <a:latin typeface="+mn-lt"/>
                <a:ea typeface="+mn-ea"/>
                <a:cs typeface="+mn-cs"/>
              </a:rPr>
              <a:t>**Dans une société où le numérique est désormais omniprésent, il devient impossible de vivre, travailler et s’épanouir, sans comprendre le fonctionnement d’un environnement qui repose sur la logique algorithmique.</a:t>
            </a:r>
            <a:r>
              <a:rPr lang="fr-BE" sz="1200" b="1" i="0" kern="1200" baseline="0" dirty="0">
                <a:solidFill>
                  <a:schemeClr val="tx1"/>
                </a:solidFill>
                <a:effectLst/>
                <a:latin typeface="+mn-lt"/>
                <a:ea typeface="+mn-ea"/>
                <a:cs typeface="+mn-cs"/>
              </a:rPr>
              <a:t> </a:t>
            </a:r>
            <a:r>
              <a:rPr lang="fr-BE" sz="1200" b="0" i="0" kern="1200" dirty="0">
                <a:solidFill>
                  <a:schemeClr val="tx1"/>
                </a:solidFill>
                <a:effectLst/>
                <a:latin typeface="+mn-lt"/>
                <a:ea typeface="+mn-ea"/>
                <a:cs typeface="+mn-cs"/>
              </a:rPr>
              <a:t>Il est donc important de sensibiliser les jeunes dès le plus jeune âge aux sciences informatiques, à la logique algorithmique et aux langages de programmation.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L'algorithmique: c’est l'étude et la production de règles et techniques qui sont impliquées dans la définition et la conception d'algorithmes, c'est-à-dire de processus systématiques de résolution d'un problème permettant de décrire précisément des étapes pour résoudre un problème algorithmique. En d'autres termes, un algorithme est une suite finie et non-ambiguë d’instructions permettant de donner la réponse à un problème.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black"/>
              </a:solidFill>
              <a:effectLst/>
              <a:uLnTx/>
              <a:uFillTx/>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12</a:t>
            </a:fld>
            <a:endParaRPr lang="fr-BE"/>
          </a:p>
        </p:txBody>
      </p:sp>
    </p:spTree>
    <p:extLst>
      <p:ext uri="{BB962C8B-B14F-4D97-AF65-F5344CB8AC3E}">
        <p14:creationId xmlns:p14="http://schemas.microsoft.com/office/powerpoint/2010/main" val="317681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En France, la définition de la parentalité, masculine et féminine, s’est longtemps inscrite dans la continuité du Code Civil napoléonien (1804), lui-même héritier du modèle judéo-chrétien occidental de la filiation par le sang et l’alliance. Jusqu’aux années soixante, le cadre juridique et les pratiques concrètes se superposaient plus ou moins et la loi organisait la famille de manière hiérarchisée et complémentaire. L’homme – le père – détenait la puissance maritale et paternelle, la femme – la mère – comme les enfants, étant considérée comme une mineure. En échange, le père devait protection, entretien et nourriture. La filiation était réglée par le mariage, le père étant par définition le mari de la mère. Le partage parental renvoyait clairement à une complémentarité des fonctions maternelles – de l’ordre de l’affectif et du domestique – et paternelles – de l’ordre de l’économie et de l’autorité. Dans la seconde moitié du 20</a:t>
            </a:r>
            <a:r>
              <a:rPr lang="fr-BE" sz="1200" b="0" i="0" kern="1200" baseline="30000" dirty="0">
                <a:solidFill>
                  <a:schemeClr val="tx1"/>
                </a:solidFill>
                <a:effectLst/>
                <a:latin typeface="+mn-lt"/>
                <a:ea typeface="+mn-ea"/>
                <a:cs typeface="+mn-cs"/>
              </a:rPr>
              <a:t>ième</a:t>
            </a:r>
            <a:r>
              <a:rPr lang="fr-BE" sz="1200" b="0" i="0" kern="1200" dirty="0">
                <a:solidFill>
                  <a:schemeClr val="tx1"/>
                </a:solidFill>
                <a:effectLst/>
                <a:latin typeface="+mn-lt"/>
                <a:ea typeface="+mn-ea"/>
                <a:cs typeface="+mn-cs"/>
              </a:rPr>
              <a:t> siècle, les femmes ont quitté partiellement la famille pour le monde du travail.</a:t>
            </a:r>
          </a:p>
          <a:p>
            <a:r>
              <a:rPr lang="fr-BE" sz="1200" b="0" i="0" kern="1200" dirty="0">
                <a:solidFill>
                  <a:schemeClr val="tx1"/>
                </a:solidFill>
                <a:effectLst/>
                <a:latin typeface="+mn-lt"/>
                <a:ea typeface="+mn-ea"/>
                <a:cs typeface="+mn-cs"/>
              </a:rPr>
              <a:t>Parler</a:t>
            </a:r>
            <a:r>
              <a:rPr lang="fr-BE" sz="1200" b="0" i="0" kern="1200" baseline="0" dirty="0">
                <a:solidFill>
                  <a:schemeClr val="tx1"/>
                </a:solidFill>
                <a:effectLst/>
                <a:latin typeface="+mn-lt"/>
                <a:ea typeface="+mn-ea"/>
                <a:cs typeface="+mn-cs"/>
              </a:rPr>
              <a:t> des projets « mercredi c papa » et « les papas d’Orange », http://www.medef-rh.fr/Le-conge-parental-au-masculin-chez-ORANGE-quand-les-papas-en-parlent_a290.html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black"/>
                </a:solidFill>
                <a:effectLst/>
                <a:uLnTx/>
                <a:uFillTx/>
                <a:latin typeface="+mn-lt"/>
                <a:ea typeface="+mn-ea"/>
                <a:cs typeface="+mn-cs"/>
              </a:rPr>
              <a:t>« Mercredi c papa » a été fondée en 2010 par Antoine </a:t>
            </a:r>
            <a:r>
              <a:rPr kumimoji="0" lang="fr-BE" sz="1200" b="0" i="0" u="none" strike="noStrike" kern="1200" cap="none" spc="0" normalizeH="0" baseline="0" noProof="0" dirty="0" err="1">
                <a:ln>
                  <a:noFill/>
                </a:ln>
                <a:solidFill>
                  <a:prstClr val="black"/>
                </a:solidFill>
                <a:effectLst/>
                <a:uLnTx/>
                <a:uFillTx/>
                <a:latin typeface="+mn-lt"/>
                <a:ea typeface="+mn-ea"/>
                <a:cs typeface="+mn-cs"/>
              </a:rPr>
              <a:t>gabrielli</a:t>
            </a:r>
            <a:r>
              <a:rPr kumimoji="0" lang="fr-BE" sz="1200" b="0" i="0" u="none" strike="noStrike" kern="1200" cap="none" spc="0" normalizeH="0" baseline="0" noProof="0" dirty="0">
                <a:ln>
                  <a:noFill/>
                </a:ln>
                <a:solidFill>
                  <a:prstClr val="black"/>
                </a:solidFill>
                <a:effectLst/>
                <a:uLnTx/>
                <a:uFillTx/>
                <a:latin typeface="+mn-lt"/>
                <a:ea typeface="+mn-ea"/>
                <a:cs typeface="+mn-cs"/>
              </a:rPr>
              <a:t> dirigeant d’un cabinet conseil en RH spécialisé sur les questions d’inclusion et de gestion de la diversité,</a:t>
            </a:r>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13</a:t>
            </a:fld>
            <a:endParaRPr lang="fr-BE"/>
          </a:p>
        </p:txBody>
      </p:sp>
    </p:spTree>
    <p:extLst>
      <p:ext uri="{BB962C8B-B14F-4D97-AF65-F5344CB8AC3E}">
        <p14:creationId xmlns:p14="http://schemas.microsoft.com/office/powerpoint/2010/main" val="130489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kern="1200" dirty="0">
                <a:solidFill>
                  <a:schemeClr val="tx1"/>
                </a:solidFill>
                <a:effectLst/>
                <a:latin typeface="+mn-lt"/>
                <a:ea typeface="+mn-ea"/>
                <a:cs typeface="+mn-cs"/>
              </a:rPr>
              <a:t>La Belgique n'est pas mauvaise élève en ce qui concerne la représentation des femmes au sein des conseils d'administration d'entreprises. Selon </a:t>
            </a:r>
            <a:r>
              <a:rPr lang="fr-BE" sz="1200" b="0" i="0" u="none" strike="noStrike" kern="1200" dirty="0">
                <a:solidFill>
                  <a:schemeClr val="tx1"/>
                </a:solidFill>
                <a:effectLst/>
                <a:latin typeface="+mn-lt"/>
                <a:ea typeface="+mn-ea"/>
                <a:cs typeface="+mn-cs"/>
                <a:hlinkClick r:id="rId3" tooltip="Etude Crédit-Suisse"/>
              </a:rPr>
              <a:t>une étude du Crédit-Suisse publiée en septembre 2014</a:t>
            </a:r>
            <a:r>
              <a:rPr lang="fr-BE" sz="1200" b="0" i="0" kern="1200" dirty="0">
                <a:solidFill>
                  <a:schemeClr val="tx1"/>
                </a:solidFill>
                <a:effectLst/>
                <a:latin typeface="+mn-lt"/>
                <a:ea typeface="+mn-ea"/>
                <a:cs typeface="+mn-cs"/>
              </a:rPr>
              <a:t>, en Belgique, 23,2 % des membres des CA sont des femmes. C'est bien plus que la moyenne mondiale (établie sur base de 27 000 entreprises) qui plafonne à 12,7%. La Belgique se classe derrière des pays comme la Norvège (39,7%), la Suède (30,6%), la France (29,6%), la Finlande (29,5%), le Danemark (25%) ou encore les Pays-Bas (24,5%) mais se place devant l'Allemagne et ses 23%.</a:t>
            </a:r>
          </a:p>
          <a:p>
            <a:r>
              <a:rPr lang="fr-BE" sz="1200" b="0" i="0" kern="1200" dirty="0">
                <a:solidFill>
                  <a:schemeClr val="tx1"/>
                </a:solidFill>
                <a:effectLst/>
                <a:latin typeface="+mn-lt"/>
                <a:ea typeface="+mn-ea"/>
                <a:cs typeface="+mn-cs"/>
              </a:rPr>
              <a:t>Un bilan confirmé par le World </a:t>
            </a:r>
            <a:r>
              <a:rPr lang="fr-BE" sz="1200" b="0" i="0" kern="1200" dirty="0" err="1">
                <a:solidFill>
                  <a:schemeClr val="tx1"/>
                </a:solidFill>
                <a:effectLst/>
                <a:latin typeface="+mn-lt"/>
                <a:ea typeface="+mn-ea"/>
                <a:cs typeface="+mn-cs"/>
              </a:rPr>
              <a:t>Economic</a:t>
            </a:r>
            <a:r>
              <a:rPr lang="fr-BE" sz="1200" b="0" i="0" kern="1200" dirty="0">
                <a:solidFill>
                  <a:schemeClr val="tx1"/>
                </a:solidFill>
                <a:effectLst/>
                <a:latin typeface="+mn-lt"/>
                <a:ea typeface="+mn-ea"/>
                <a:cs typeface="+mn-cs"/>
              </a:rPr>
              <a:t> Forum et son étude </a:t>
            </a:r>
            <a:r>
              <a:rPr lang="fr-BE" sz="1200" b="0" i="0" u="none" strike="noStrike" kern="1200" dirty="0">
                <a:solidFill>
                  <a:schemeClr val="tx1"/>
                </a:solidFill>
                <a:effectLst/>
                <a:latin typeface="+mn-lt"/>
                <a:ea typeface="+mn-ea"/>
                <a:cs typeface="+mn-cs"/>
                <a:hlinkClick r:id="rId4" tooltip="Global Gender Gap 2014"/>
              </a:rPr>
              <a:t>Global </a:t>
            </a:r>
            <a:r>
              <a:rPr lang="fr-BE" sz="1200" b="0" i="0" u="none" strike="noStrike" kern="1200" dirty="0" err="1">
                <a:solidFill>
                  <a:schemeClr val="tx1"/>
                </a:solidFill>
                <a:effectLst/>
                <a:latin typeface="+mn-lt"/>
                <a:ea typeface="+mn-ea"/>
                <a:cs typeface="+mn-cs"/>
                <a:hlinkClick r:id="rId4" tooltip="Global Gender Gap 2014"/>
              </a:rPr>
              <a:t>Gender</a:t>
            </a:r>
            <a:r>
              <a:rPr lang="fr-BE" sz="1200" b="0" i="0" u="none" strike="noStrike" kern="1200" dirty="0">
                <a:solidFill>
                  <a:schemeClr val="tx1"/>
                </a:solidFill>
                <a:effectLst/>
                <a:latin typeface="+mn-lt"/>
                <a:ea typeface="+mn-ea"/>
                <a:cs typeface="+mn-cs"/>
                <a:hlinkClick r:id="rId4" tooltip="Global Gender Gap 2014"/>
              </a:rPr>
              <a:t> Gap 2014</a:t>
            </a:r>
            <a:r>
              <a:rPr lang="fr-BE" sz="1200" b="0" i="0" kern="1200" dirty="0">
                <a:solidFill>
                  <a:schemeClr val="tx1"/>
                </a:solidFill>
                <a:effectLst/>
                <a:latin typeface="+mn-lt"/>
                <a:ea typeface="+mn-ea"/>
                <a:cs typeface="+mn-cs"/>
              </a:rPr>
              <a:t>. La Belgique s'y classe 10e au niveau mondial avec un indice de 0,781 (0 étant égal à l'inégalité totale et 1 à l'égalité parfaite).</a:t>
            </a:r>
          </a:p>
          <a:p>
            <a:r>
              <a:rPr lang="fr-BE" sz="1200" b="0" i="0" kern="1200" dirty="0">
                <a:solidFill>
                  <a:schemeClr val="tx1"/>
                </a:solidFill>
                <a:effectLst/>
                <a:latin typeface="+mn-lt"/>
                <a:ea typeface="+mn-ea"/>
                <a:cs typeface="+mn-cs"/>
              </a:rPr>
              <a:t>Toutefois, si les femmes dirigent 30% des entreprises, elles ne sont à la tête que de seulement 5% des plus grandes sociétés mondiales. Des chiffres qui proviennent de l’organisation internationale du travail et son étude de 2015.</a:t>
            </a:r>
          </a:p>
          <a:p>
            <a:r>
              <a:rPr lang="fr-BE" sz="1200" b="1" i="0" kern="1200" dirty="0">
                <a:solidFill>
                  <a:schemeClr val="tx1"/>
                </a:solidFill>
                <a:effectLst/>
                <a:latin typeface="+mn-lt"/>
                <a:ea typeface="+mn-ea"/>
                <a:cs typeface="+mn-cs"/>
              </a:rPr>
              <a:t>Instauration des quotas</a:t>
            </a:r>
            <a:endParaRPr lang="fr-BE" sz="1200" b="0" i="0" kern="1200" dirty="0">
              <a:solidFill>
                <a:schemeClr val="tx1"/>
              </a:solidFill>
              <a:effectLst/>
              <a:latin typeface="+mn-lt"/>
              <a:ea typeface="+mn-ea"/>
              <a:cs typeface="+mn-cs"/>
            </a:endParaRPr>
          </a:p>
          <a:p>
            <a:r>
              <a:rPr lang="fr-BE" sz="1200" b="0" i="0" kern="1200" dirty="0">
                <a:solidFill>
                  <a:schemeClr val="tx1"/>
                </a:solidFill>
                <a:effectLst/>
                <a:latin typeface="+mn-lt"/>
                <a:ea typeface="+mn-ea"/>
                <a:cs typeface="+mn-cs"/>
              </a:rPr>
              <a:t>C'est pour corriger la sous-représentation des femmes aux postes importants que des quotas ont été instaurés en 2011, notamment dans les entreprises belges cotées en bourse. La loi belge prévoit que d'ici à 2017 ou 2019, le conseil d’administration de ces entreprises devra compter au minimum un tiers et au maximum deux tiers de membres de l’un ou l’autre sexe. Toutefois ces quotas ne font pas l’unanimité. D'un côté les femmes craignent d’être choisies uniquement par obligation et de devenir des alibis, et de l'autre les hommes craignent de devoir nommer des potiches.</a:t>
            </a:r>
          </a:p>
          <a:p>
            <a:r>
              <a:rPr lang="fr-BE" sz="1200" b="0" i="0" kern="1200" dirty="0">
                <a:solidFill>
                  <a:schemeClr val="tx1"/>
                </a:solidFill>
                <a:effectLst/>
                <a:latin typeface="+mn-lt"/>
                <a:ea typeface="+mn-ea"/>
                <a:cs typeface="+mn-cs"/>
              </a:rPr>
              <a:t>Le Parlement européen fixe à 40 % le taux minimum de femmes au sein des conseils d’administration des entreprises cotées en bourse dès 2020 et pour 2018 en ce qui concerne les entreprises. Cette obligation est temporaire: elle s’éteindra en 2028, date à laquelle on espère qu’elle ne sera plus nécessaire pour assurer la parité.</a:t>
            </a:r>
          </a:p>
          <a:p>
            <a:r>
              <a:rPr lang="fr-BE" sz="1200" b="0" i="0" kern="1200" dirty="0">
                <a:solidFill>
                  <a:schemeClr val="tx1"/>
                </a:solidFill>
                <a:effectLst/>
                <a:latin typeface="+mn-lt"/>
                <a:ea typeface="+mn-ea"/>
                <a:cs typeface="+mn-cs"/>
              </a:rPr>
              <a:t>A noter ces chiffres depuis l'instauration des quotas. En 2012, les femmes ne représentaient que 10 % des membres des conseils d’administration des entreprises cotées en bourse et 7 % des entreprises non cotées. En 2013, on a pu constater que le taux de présence féminine dans les CA des entreprises du BEL20 est passé à près de 20% en 2013.</a:t>
            </a:r>
          </a:p>
          <a:p>
            <a:r>
              <a:rPr lang="fr-BE" sz="1200" b="1" i="0" kern="1200" dirty="0">
                <a:solidFill>
                  <a:schemeClr val="tx1"/>
                </a:solidFill>
                <a:effectLst/>
                <a:latin typeface="+mn-lt"/>
                <a:ea typeface="+mn-ea"/>
                <a:cs typeface="+mn-cs"/>
              </a:rPr>
              <a:t>Différences salariales</a:t>
            </a:r>
            <a:endParaRPr lang="fr-BE" sz="1200" b="0" i="0" kern="1200" dirty="0">
              <a:solidFill>
                <a:schemeClr val="tx1"/>
              </a:solidFill>
              <a:effectLst/>
              <a:latin typeface="+mn-lt"/>
              <a:ea typeface="+mn-ea"/>
              <a:cs typeface="+mn-cs"/>
            </a:endParaRPr>
          </a:p>
          <a:p>
            <a:r>
              <a:rPr lang="fr-BE" sz="1200" b="0" i="0" kern="1200" dirty="0">
                <a:solidFill>
                  <a:schemeClr val="tx1"/>
                </a:solidFill>
                <a:effectLst/>
                <a:latin typeface="+mn-lt"/>
                <a:ea typeface="+mn-ea"/>
                <a:cs typeface="+mn-cs"/>
              </a:rPr>
              <a:t>Depuis plusieurs années, l’écart salarial entre hommes et femmes en Belgique est en légère diminution. Dans le tout premier rapport de l’institut pour l’égalité des femmes et des hommes, l’écart salarial calculé sur base des salaires horaires s’élevait à 12%. Dans le rapport 2015, il s’élève à 9%. Ce résultat place la Belgique très en dessous de la moyenne européenne de 16%.</a:t>
            </a:r>
          </a:p>
          <a:p>
            <a:r>
              <a:rPr lang="fr-BE" sz="1200" b="0" i="0" kern="1200" dirty="0">
                <a:solidFill>
                  <a:schemeClr val="tx1"/>
                </a:solidFill>
                <a:effectLst/>
                <a:latin typeface="+mn-lt"/>
                <a:ea typeface="+mn-ea"/>
                <a:cs typeface="+mn-cs"/>
              </a:rPr>
              <a:t>Notre pays obtient donc un score relativement bon dans le contexte européen, lorsqu’on laisse de côté l’effet du travail à temps partiel.</a:t>
            </a:r>
          </a:p>
          <a:p>
            <a:r>
              <a:rPr lang="fr-BE" sz="1200" b="0" i="0" kern="1200" dirty="0">
                <a:solidFill>
                  <a:schemeClr val="tx1"/>
                </a:solidFill>
                <a:effectLst/>
                <a:latin typeface="+mn-lt"/>
                <a:ea typeface="+mn-ea"/>
                <a:cs typeface="+mn-cs"/>
              </a:rPr>
              <a:t>Tous secteurs confondus, les femmes ont gagné en moyenne 9% de moins qu'un homme par heure. Cette différence s'élève à 22 % lorsqu'elle est calculée sur une base annuelle.</a:t>
            </a:r>
          </a:p>
          <a:p>
            <a:r>
              <a:rPr lang="fr-BE" sz="1200" b="0" i="0" kern="1200" dirty="0">
                <a:solidFill>
                  <a:schemeClr val="tx1"/>
                </a:solidFill>
                <a:effectLst/>
                <a:latin typeface="+mn-lt"/>
                <a:ea typeface="+mn-ea"/>
                <a:cs typeface="+mn-cs"/>
              </a:rPr>
              <a:t>L’écart salarial s’explique donc également en grande partie par le travail à temps partiel. En 2012, ce sont 46,2% des femmes qui sont occupées à temps partiel contre 10% des hommes.</a:t>
            </a:r>
          </a:p>
          <a:p>
            <a:endParaRPr lang="fr-B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prstClr val="black"/>
              </a:solidFill>
              <a:effectLst/>
              <a:uLnTx/>
              <a:uFillTx/>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14</a:t>
            </a:fld>
            <a:endParaRPr lang="fr-BE"/>
          </a:p>
        </p:txBody>
      </p:sp>
    </p:spTree>
    <p:extLst>
      <p:ext uri="{BB962C8B-B14F-4D97-AF65-F5344CB8AC3E}">
        <p14:creationId xmlns:p14="http://schemas.microsoft.com/office/powerpoint/2010/main" val="111770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Il faut que les femmes parlent aux femmes.</a:t>
            </a:r>
            <a:r>
              <a:rPr lang="fr-BE" baseline="0" dirty="0"/>
              <a:t> Les témoignages sont importants. </a:t>
            </a:r>
            <a:endParaRPr lang="fr-BE"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15</a:t>
            </a:fld>
            <a:endParaRPr lang="fr-BE"/>
          </a:p>
        </p:txBody>
      </p:sp>
    </p:spTree>
    <p:extLst>
      <p:ext uri="{BB962C8B-B14F-4D97-AF65-F5344CB8AC3E}">
        <p14:creationId xmlns:p14="http://schemas.microsoft.com/office/powerpoint/2010/main" val="293571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D347A1-995B-4D27-A0BA-51B9FBF6CB6B}" type="slidenum">
              <a:rPr lang="fr-BE" smtClean="0"/>
              <a:t>16</a:t>
            </a:fld>
            <a:endParaRPr lang="fr-BE"/>
          </a:p>
        </p:txBody>
      </p:sp>
    </p:spTree>
    <p:extLst>
      <p:ext uri="{BB962C8B-B14F-4D97-AF65-F5344CB8AC3E}">
        <p14:creationId xmlns:p14="http://schemas.microsoft.com/office/powerpoint/2010/main" val="417596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digitalwallonia.be/" TargetMode="External"/><Relationship Id="rId7" Type="http://schemas.openxmlformats.org/officeDocument/2006/relationships/hyperlink" Target="mailto:prenom.nom@adn.aei.be"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facebook.com/digitalwallonia" TargetMode="External"/><Relationship Id="rId5" Type="http://schemas.openxmlformats.org/officeDocument/2006/relationships/hyperlink" Target="http://www.twitter.com/@digitalwallonia" TargetMode="External"/><Relationship Id="rId4" Type="http://schemas.openxmlformats.org/officeDocument/2006/relationships/hyperlink" Target="mailto:info@digitalwallonia.b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29000"/>
            <a:ext cx="12192000" cy="442035"/>
          </a:xfrm>
          <a:prstGeom prst="rect">
            <a:avLst/>
          </a:prstGeom>
        </p:spPr>
        <p:txBody>
          <a:bodyPr lIns="36000" tIns="36000" rIns="36000" bIns="36000" anchor="t" anchorCtr="1">
            <a:spAutoFit/>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2" name="Title 1"/>
          <p:cNvSpPr>
            <a:spLocks noGrp="1"/>
          </p:cNvSpPr>
          <p:nvPr>
            <p:ph type="ctrTitle"/>
          </p:nvPr>
        </p:nvSpPr>
        <p:spPr>
          <a:xfrm>
            <a:off x="0" y="0"/>
            <a:ext cx="12192000" cy="3429000"/>
          </a:xfrm>
          <a:prstGeom prst="rect">
            <a:avLst/>
          </a:prstGeom>
          <a:solidFill>
            <a:srgbClr val="286CA4">
              <a:alpha val="70000"/>
            </a:srgbClr>
          </a:solidFill>
        </p:spPr>
        <p:txBody>
          <a:bodyPr lIns="36000" tIns="0" rIns="36000" bIns="36000" anchor="b" anchorCtr="1"/>
          <a:lstStyle>
            <a:lvl1pPr algn="ctr">
              <a:defRPr sz="4400" baseline="0">
                <a:solidFill>
                  <a:schemeClr val="bg1"/>
                </a:solidFill>
              </a:defRPr>
            </a:lvl1pPr>
          </a:lstStyle>
          <a:p>
            <a:r>
              <a:rPr lang="fr-FR" dirty="0"/>
              <a:t>Modifiez le style du titre</a:t>
            </a:r>
            <a:endParaRPr lang="en-US" dirty="0"/>
          </a:p>
        </p:txBody>
      </p:sp>
      <p:sp>
        <p:nvSpPr>
          <p:cNvPr id="7"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0"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28293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06B8DB-D111-4E4E-B687-86EBB06AEB03}" type="datetimeFigureOut">
              <a:rPr lang="fr-BE" smtClean="0"/>
              <a:t>6/03/2017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E20C1CA6-5409-40D2-BED6-8A610B0B9BB6}" type="slidenum">
              <a:rPr lang="fr-BE" smtClean="0"/>
              <a:t>‹N°›</a:t>
            </a:fld>
            <a:endParaRPr lang="fr-BE"/>
          </a:p>
        </p:txBody>
      </p:sp>
    </p:spTree>
    <p:extLst>
      <p:ext uri="{BB962C8B-B14F-4D97-AF65-F5344CB8AC3E}">
        <p14:creationId xmlns:p14="http://schemas.microsoft.com/office/powerpoint/2010/main" val="14124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normal. Sans contenu">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808000" y="6570000"/>
            <a:ext cx="384000" cy="288000"/>
          </a:xfrm>
          <a:prstGeom prst="rect">
            <a:avLst/>
          </a:prstGeom>
          <a:solidFill>
            <a:srgbClr val="2B759F"/>
          </a:solidFill>
        </p:spPr>
        <p:txBody>
          <a:bodyPr lIns="0" tIns="0" rIns="0" bIns="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dirty="0"/>
          </a:p>
        </p:txBody>
      </p:sp>
      <p:sp>
        <p:nvSpPr>
          <p:cNvPr id="7" name="Title 1"/>
          <p:cNvSpPr>
            <a:spLocks noGrp="1"/>
          </p:cNvSpPr>
          <p:nvPr>
            <p:ph type="title"/>
          </p:nvPr>
        </p:nvSpPr>
        <p:spPr>
          <a:xfrm>
            <a:off x="0" y="1"/>
            <a:ext cx="12192000" cy="647664"/>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5" name="Footer Placeholder 4"/>
          <p:cNvSpPr>
            <a:spLocks noGrp="1"/>
          </p:cNvSpPr>
          <p:nvPr>
            <p:ph type="ftr" sz="quarter" idx="3"/>
          </p:nvPr>
        </p:nvSpPr>
        <p:spPr>
          <a:xfrm>
            <a:off x="1632000" y="6570000"/>
            <a:ext cx="10560000" cy="288000"/>
          </a:xfrm>
          <a:prstGeom prst="rect">
            <a:avLst/>
          </a:prstGeom>
        </p:spPr>
        <p:txBody>
          <a:bodyPr wrap="square" lIns="0" tIns="0" rIns="360000" bIns="0" anchor="ctr" anchorCtr="0"/>
          <a:lstStyle>
            <a:lvl1pPr algn="r">
              <a:defRPr sz="1200" baseline="0">
                <a:solidFill>
                  <a:schemeClr val="bg1">
                    <a:lumMod val="50000"/>
                  </a:schemeClr>
                </a:solidFill>
                <a:latin typeface="Calibri" panose="020F0502020204030204" pitchFamily="34" charset="0"/>
              </a:defRPr>
            </a:lvl1pPr>
          </a:lstStyle>
          <a:p>
            <a:endParaRPr lang="fr-BE" dirty="0"/>
          </a:p>
        </p:txBody>
      </p:sp>
    </p:spTree>
    <p:extLst>
      <p:ext uri="{BB962C8B-B14F-4D97-AF65-F5344CB8AC3E}">
        <p14:creationId xmlns:p14="http://schemas.microsoft.com/office/powerpoint/2010/main" val="28997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normal. Contenu normal">
    <p:spTree>
      <p:nvGrpSpPr>
        <p:cNvPr id="1" name=""/>
        <p:cNvGrpSpPr/>
        <p:nvPr/>
      </p:nvGrpSpPr>
      <p:grpSpPr>
        <a:xfrm>
          <a:off x="0" y="0"/>
          <a:ext cx="0" cy="0"/>
          <a:chOff x="0" y="0"/>
          <a:chExt cx="0" cy="0"/>
        </a:xfrm>
      </p:grpSpPr>
      <p:sp>
        <p:nvSpPr>
          <p:cNvPr id="7" name="Text Placeholder 2"/>
          <p:cNvSpPr>
            <a:spLocks noGrp="1"/>
          </p:cNvSpPr>
          <p:nvPr>
            <p:ph idx="1"/>
          </p:nvPr>
        </p:nvSpPr>
        <p:spPr>
          <a:xfrm>
            <a:off x="0" y="2279079"/>
            <a:ext cx="12192000" cy="2299842"/>
          </a:xfrm>
          <a:prstGeom prst="rect">
            <a:avLst/>
          </a:prstGeom>
        </p:spPr>
        <p:txBody>
          <a:bodyPr vert="horz" lIns="288000" tIns="72000" rIns="180000" bIns="72000" rtlCol="0" anchor="ctr" anchorCtr="1">
            <a:spAutoFit/>
          </a:bodyPr>
          <a:lstStyle>
            <a:lvl1pPr>
              <a:lnSpc>
                <a:spcPct val="100000"/>
              </a:lnSpc>
              <a:spcBef>
                <a:spcPts val="600"/>
              </a:spcBef>
              <a:spcAft>
                <a:spcPts val="600"/>
              </a:spcAft>
              <a:defRPr baseline="0"/>
            </a:lvl1pPr>
            <a:lvl2pPr>
              <a:lnSpc>
                <a:spcPct val="100000"/>
              </a:lnSpc>
              <a:spcBef>
                <a:spcPts val="0"/>
              </a:spcBef>
              <a:spcAft>
                <a:spcPts val="600"/>
              </a:spcAft>
              <a:defRPr baseline="0"/>
            </a:lvl2pPr>
            <a:lvl3pPr>
              <a:lnSpc>
                <a:spcPct val="100000"/>
              </a:lnSpc>
              <a:spcBef>
                <a:spcPts val="0"/>
              </a:spcBef>
              <a:spcAft>
                <a:spcPts val="600"/>
              </a:spcAft>
              <a:defRPr baseline="0"/>
            </a:lvl3pPr>
            <a:lvl4pPr>
              <a:lnSpc>
                <a:spcPct val="100000"/>
              </a:lnSpc>
              <a:spcBef>
                <a:spcPts val="0"/>
              </a:spcBef>
              <a:spcAft>
                <a:spcPts val="600"/>
              </a:spcAft>
              <a:defRPr baseline="0"/>
            </a:lvl4pPr>
            <a:lvl5pPr>
              <a:lnSpc>
                <a:spcPct val="100000"/>
              </a:lnSpc>
              <a:spcBef>
                <a:spcPts val="0"/>
              </a:spcBef>
              <a:spcAft>
                <a:spcPts val="600"/>
              </a:spcAft>
              <a:defRPr baseline="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p:cNvSpPr>
            <a:spLocks noGrp="1"/>
          </p:cNvSpPr>
          <p:nvPr>
            <p:ph type="title"/>
          </p:nvPr>
        </p:nvSpPr>
        <p:spPr>
          <a:xfrm>
            <a:off x="0" y="1"/>
            <a:ext cx="12192000" cy="647664"/>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14"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5"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338855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normal. Sans contenu">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12192000" cy="647664"/>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5"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9"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271954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s titre. Slogan">
    <p:spTree>
      <p:nvGrpSpPr>
        <p:cNvPr id="1" name=""/>
        <p:cNvGrpSpPr/>
        <p:nvPr/>
      </p:nvGrpSpPr>
      <p:grpSpPr>
        <a:xfrm>
          <a:off x="0" y="0"/>
          <a:ext cx="0" cy="0"/>
          <a:chOff x="0" y="0"/>
          <a:chExt cx="0" cy="0"/>
        </a:xfrm>
      </p:grpSpPr>
      <p:sp>
        <p:nvSpPr>
          <p:cNvPr id="7" name="Text Placeholder 2"/>
          <p:cNvSpPr>
            <a:spLocks noGrp="1"/>
          </p:cNvSpPr>
          <p:nvPr>
            <p:ph idx="1"/>
          </p:nvPr>
        </p:nvSpPr>
        <p:spPr>
          <a:xfrm>
            <a:off x="0" y="3110078"/>
            <a:ext cx="12192000" cy="637849"/>
          </a:xfrm>
          <a:prstGeom prst="rect">
            <a:avLst/>
          </a:prstGeom>
        </p:spPr>
        <p:txBody>
          <a:bodyPr vert="horz" lIns="720000" tIns="72000" rIns="720000" bIns="72000" rtlCol="0" anchor="ctr" anchorCtr="1">
            <a:spAutoFit/>
          </a:bodyPr>
          <a:lstStyle>
            <a:lvl1pPr algn="ctr">
              <a:lnSpc>
                <a:spcPct val="100000"/>
              </a:lnSpc>
              <a:spcBef>
                <a:spcPts val="1200"/>
              </a:spcBef>
              <a:spcAft>
                <a:spcPts val="600"/>
              </a:spcAft>
              <a:defRPr sz="3200" baseline="0"/>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fr-FR" dirty="0"/>
              <a:t>Modifiez les styles du texte du masque</a:t>
            </a:r>
            <a:endParaRPr lang="en-US" dirty="0"/>
          </a:p>
        </p:txBody>
      </p:sp>
      <p:sp>
        <p:nvSpPr>
          <p:cNvPr id="9" name="Title 1"/>
          <p:cNvSpPr>
            <a:spLocks noGrp="1"/>
          </p:cNvSpPr>
          <p:nvPr>
            <p:ph type="title"/>
          </p:nvPr>
        </p:nvSpPr>
        <p:spPr>
          <a:xfrm>
            <a:off x="0" y="1"/>
            <a:ext cx="12192000" cy="647664"/>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11"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2"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338522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normal. Contenu à 2 colonn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588907"/>
            <a:ext cx="6096000" cy="1776622"/>
          </a:xfrm>
          <a:prstGeom prst="rect">
            <a:avLst/>
          </a:prstGeom>
        </p:spPr>
        <p:txBody>
          <a:bodyPr lIns="288000"/>
          <a:lstStyle>
            <a:lvl1pPr>
              <a:lnSpc>
                <a:spcPct val="100000"/>
              </a:lnSpc>
              <a:spcBef>
                <a:spcPts val="60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stStyle>
          <a:p>
            <a:pPr lvl="0"/>
            <a:r>
              <a:rPr lang="fr-FR" dirty="0"/>
              <a:t>Modifiez les styles du texte du masque</a:t>
            </a:r>
          </a:p>
          <a:p>
            <a:pPr lvl="1"/>
            <a:r>
              <a:rPr lang="fr-FR" dirty="0"/>
              <a:t>Deuxième niveau</a:t>
            </a:r>
          </a:p>
          <a:p>
            <a:pPr lvl="2"/>
            <a:r>
              <a:rPr lang="fr-FR" dirty="0"/>
              <a:t>Troisième niveau</a:t>
            </a:r>
            <a:endParaRPr lang="en-US" dirty="0"/>
          </a:p>
        </p:txBody>
      </p:sp>
      <p:sp>
        <p:nvSpPr>
          <p:cNvPr id="4" name="Content Placeholder 3"/>
          <p:cNvSpPr>
            <a:spLocks noGrp="1"/>
          </p:cNvSpPr>
          <p:nvPr>
            <p:ph sz="half" idx="2"/>
          </p:nvPr>
        </p:nvSpPr>
        <p:spPr>
          <a:xfrm>
            <a:off x="6096000" y="2588907"/>
            <a:ext cx="6096000" cy="1776622"/>
          </a:xfrm>
          <a:prstGeom prst="rect">
            <a:avLst/>
          </a:prstGeom>
        </p:spPr>
        <p:txBody>
          <a:bodyPr lIns="288000"/>
          <a:lstStyle>
            <a:lvl1pPr>
              <a:lnSpc>
                <a:spcPct val="100000"/>
              </a:lnSpc>
              <a:spcBef>
                <a:spcPts val="60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stStyle>
          <a:p>
            <a:pPr lvl="0"/>
            <a:r>
              <a:rPr lang="fr-FR" dirty="0"/>
              <a:t>Modifiez les styles du texte du masque</a:t>
            </a:r>
          </a:p>
          <a:p>
            <a:pPr lvl="1"/>
            <a:r>
              <a:rPr lang="fr-FR" dirty="0"/>
              <a:t>Deuxième niveau</a:t>
            </a:r>
          </a:p>
          <a:p>
            <a:pPr lvl="2"/>
            <a:r>
              <a:rPr lang="fr-FR" dirty="0"/>
              <a:t>Troisième niveau</a:t>
            </a:r>
            <a:endParaRPr lang="en-US" dirty="0"/>
          </a:p>
        </p:txBody>
      </p:sp>
      <p:sp>
        <p:nvSpPr>
          <p:cNvPr id="8" name="Title 1"/>
          <p:cNvSpPr>
            <a:spLocks noGrp="1"/>
          </p:cNvSpPr>
          <p:nvPr>
            <p:ph type="title"/>
          </p:nvPr>
        </p:nvSpPr>
        <p:spPr>
          <a:xfrm>
            <a:off x="0" y="1"/>
            <a:ext cx="12192000" cy="647664"/>
          </a:xfrm>
          <a:prstGeom prst="rect">
            <a:avLst/>
          </a:prstGeom>
        </p:spPr>
        <p:txBody>
          <a:bodyPr lIns="36000" tIns="72000" rIns="36000" bIns="36000" anchor="t" anchorCtr="0">
            <a:spAutoFit/>
          </a:bodyPr>
          <a:lstStyle>
            <a:lvl1pPr algn="ctr">
              <a:lnSpc>
                <a:spcPts val="4200"/>
              </a:lnSpc>
              <a:defRPr sz="4000" baseline="0">
                <a:solidFill>
                  <a:srgbClr val="2C6DB4"/>
                </a:solidFill>
                <a:latin typeface="Calibri" panose="020F0502020204030204" pitchFamily="34" charset="0"/>
              </a:defRPr>
            </a:lvl1pPr>
          </a:lstStyle>
          <a:p>
            <a:r>
              <a:rPr lang="fr-FR" dirty="0"/>
              <a:t>Modifiez le style du titre</a:t>
            </a:r>
            <a:endParaRPr lang="en-US" dirty="0"/>
          </a:p>
        </p:txBody>
      </p:sp>
      <p:sp>
        <p:nvSpPr>
          <p:cNvPr id="12"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3"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271315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titre. Sans contenu">
    <p:spTree>
      <p:nvGrpSpPr>
        <p:cNvPr id="1" name=""/>
        <p:cNvGrpSpPr/>
        <p:nvPr/>
      </p:nvGrpSpPr>
      <p:grpSpPr>
        <a:xfrm>
          <a:off x="0" y="0"/>
          <a:ext cx="0" cy="0"/>
          <a:chOff x="0" y="0"/>
          <a:chExt cx="0" cy="0"/>
        </a:xfrm>
      </p:grpSpPr>
      <p:sp>
        <p:nvSpPr>
          <p:cNvPr id="7"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9"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323031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eul">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970" y="2402586"/>
            <a:ext cx="3086100" cy="2052828"/>
          </a:xfrm>
          <a:prstGeom prst="rect">
            <a:avLst/>
          </a:prstGeom>
        </p:spPr>
      </p:pic>
      <p:sp>
        <p:nvSpPr>
          <p:cNvPr id="16"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7"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184204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me seule">
    <p:spTree>
      <p:nvGrpSpPr>
        <p:cNvPr id="1" name=""/>
        <p:cNvGrpSpPr/>
        <p:nvPr/>
      </p:nvGrpSpPr>
      <p:grpSpPr>
        <a:xfrm>
          <a:off x="0" y="0"/>
          <a:ext cx="0" cy="0"/>
          <a:chOff x="0" y="0"/>
          <a:chExt cx="0" cy="0"/>
        </a:xfrm>
      </p:grpSpPr>
      <p:grpSp>
        <p:nvGrpSpPr>
          <p:cNvPr id="9" name="Groupe 8"/>
          <p:cNvGrpSpPr/>
          <p:nvPr userDrawn="1"/>
        </p:nvGrpSpPr>
        <p:grpSpPr>
          <a:xfrm>
            <a:off x="4771697" y="2406731"/>
            <a:ext cx="2648605" cy="2044537"/>
            <a:chOff x="4183118" y="1952390"/>
            <a:chExt cx="3825763" cy="295322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034540"/>
              <a:ext cx="3657600" cy="2788920"/>
            </a:xfrm>
            <a:prstGeom prst="rect">
              <a:avLst/>
            </a:prstGeom>
          </p:spPr>
        </p:pic>
        <p:pic>
          <p:nvPicPr>
            <p:cNvPr id="13" name="Image 12"/>
            <p:cNvPicPr>
              <a:picLocks noChangeAspect="1"/>
            </p:cNvPicPr>
            <p:nvPr/>
          </p:nvPicPr>
          <p:blipFill>
            <a:blip r:embed="rId3"/>
            <a:stretch>
              <a:fillRect/>
            </a:stretch>
          </p:blipFill>
          <p:spPr>
            <a:xfrm>
              <a:off x="4183118" y="1952390"/>
              <a:ext cx="3825763" cy="2953220"/>
            </a:xfrm>
            <a:prstGeom prst="rect">
              <a:avLst/>
            </a:prstGeom>
          </p:spPr>
        </p:pic>
      </p:grpSp>
      <p:sp>
        <p:nvSpPr>
          <p:cNvPr id="15" name="Espace réservé du texte 2"/>
          <p:cNvSpPr>
            <a:spLocks noGrp="1"/>
          </p:cNvSpPr>
          <p:nvPr>
            <p:ph type="body" sz="quarter" idx="14"/>
          </p:nvPr>
        </p:nvSpPr>
        <p:spPr>
          <a:xfrm>
            <a:off x="1494254" y="1979999"/>
            <a:ext cx="4178968" cy="468000"/>
          </a:xfrm>
          <a:prstGeom prst="rect">
            <a:avLst/>
          </a:prstGeom>
        </p:spPr>
        <p:txBody>
          <a:bodyPr lIns="0" tIns="36000" rIns="0" bIns="36000" anchor="ctr" anchorCtr="0">
            <a:spAutoFit/>
          </a:bodyPr>
          <a:lstStyle>
            <a:lvl1pPr algn="r">
              <a:spcBef>
                <a:spcPts val="0"/>
              </a:spcBef>
              <a:spcAft>
                <a:spcPts val="0"/>
              </a:spcAft>
              <a:defRPr/>
            </a:lvl1pPr>
          </a:lstStyle>
          <a:p>
            <a:pPr lvl="0"/>
            <a:r>
              <a:rPr lang="fr-FR" dirty="0"/>
              <a:t>Modifiez les styles</a:t>
            </a:r>
            <a:endParaRPr lang="fr-BE" dirty="0"/>
          </a:p>
        </p:txBody>
      </p:sp>
      <p:sp>
        <p:nvSpPr>
          <p:cNvPr id="16" name="Espace réservé du texte 2"/>
          <p:cNvSpPr>
            <a:spLocks noGrp="1"/>
          </p:cNvSpPr>
          <p:nvPr>
            <p:ph type="body" sz="quarter" idx="15"/>
          </p:nvPr>
        </p:nvSpPr>
        <p:spPr>
          <a:xfrm>
            <a:off x="5991284" y="1979999"/>
            <a:ext cx="4646967" cy="468000"/>
          </a:xfrm>
          <a:prstGeom prst="rect">
            <a:avLst/>
          </a:prstGeom>
        </p:spPr>
        <p:txBody>
          <a:bodyPr wrap="square" lIns="0" tIns="36000" rIns="0" bIns="36000" anchor="ctr" anchorCtr="0">
            <a:spAutoFit/>
          </a:bodyPr>
          <a:lstStyle>
            <a:lvl1pPr algn="l">
              <a:spcBef>
                <a:spcPts val="0"/>
              </a:spcBef>
              <a:spcAft>
                <a:spcPts val="0"/>
              </a:spcAft>
              <a:defRPr/>
            </a:lvl1pPr>
          </a:lstStyle>
          <a:p>
            <a:pPr lvl="0"/>
            <a:r>
              <a:rPr lang="fr-FR" dirty="0"/>
              <a:t>Modifiez les styles</a:t>
            </a:r>
            <a:endParaRPr lang="fr-BE" dirty="0"/>
          </a:p>
        </p:txBody>
      </p:sp>
      <p:sp>
        <p:nvSpPr>
          <p:cNvPr id="17" name="Espace réservé du texte 2"/>
          <p:cNvSpPr>
            <a:spLocks noGrp="1"/>
          </p:cNvSpPr>
          <p:nvPr>
            <p:ph type="body" sz="quarter" idx="16"/>
          </p:nvPr>
        </p:nvSpPr>
        <p:spPr>
          <a:xfrm>
            <a:off x="3654252" y="4463999"/>
            <a:ext cx="2304000" cy="468000"/>
          </a:xfrm>
          <a:prstGeom prst="rect">
            <a:avLst/>
          </a:prstGeom>
        </p:spPr>
        <p:txBody>
          <a:bodyPr wrap="none" lIns="0" tIns="36000" rIns="0" bIns="36000" anchor="ctr" anchorCtr="1">
            <a:spAutoFit/>
          </a:bodyPr>
          <a:lstStyle>
            <a:lvl1pPr algn="ctr">
              <a:spcBef>
                <a:spcPts val="0"/>
              </a:spcBef>
              <a:spcAft>
                <a:spcPts val="0"/>
              </a:spcAft>
              <a:defRPr/>
            </a:lvl1pPr>
          </a:lstStyle>
          <a:p>
            <a:pPr lvl="0"/>
            <a:r>
              <a:rPr lang="fr-FR" dirty="0"/>
              <a:t>Modifiez les styles</a:t>
            </a:r>
            <a:endParaRPr lang="fr-BE" dirty="0"/>
          </a:p>
        </p:txBody>
      </p:sp>
      <p:sp>
        <p:nvSpPr>
          <p:cNvPr id="18" name="Espace réservé du texte 2"/>
          <p:cNvSpPr>
            <a:spLocks noGrp="1"/>
          </p:cNvSpPr>
          <p:nvPr>
            <p:ph type="body" sz="quarter" idx="17"/>
          </p:nvPr>
        </p:nvSpPr>
        <p:spPr>
          <a:xfrm>
            <a:off x="1494253" y="1728000"/>
            <a:ext cx="4032000" cy="360000"/>
          </a:xfrm>
          <a:prstGeom prst="rect">
            <a:avLst/>
          </a:prstGeom>
        </p:spPr>
        <p:txBody>
          <a:bodyPr wrap="square" lIns="0" tIns="36000" rIns="0" bIns="36000" anchor="b" anchorCtr="0">
            <a:spAutoFit/>
          </a:bodyPr>
          <a:lstStyle>
            <a:lvl1pPr algn="r">
              <a:spcBef>
                <a:spcPts val="0"/>
              </a:spcBef>
              <a:spcAft>
                <a:spcPts val="0"/>
              </a:spcAft>
              <a:defRPr sz="1800">
                <a:solidFill>
                  <a:schemeClr val="tx1">
                    <a:lumMod val="50000"/>
                    <a:lumOff val="50000"/>
                  </a:schemeClr>
                </a:solidFill>
              </a:defRPr>
            </a:lvl1pPr>
          </a:lstStyle>
          <a:p>
            <a:pPr lvl="0"/>
            <a:r>
              <a:rPr lang="fr-FR" dirty="0"/>
              <a:t>Modifiez les styles</a:t>
            </a:r>
            <a:endParaRPr lang="fr-BE" dirty="0"/>
          </a:p>
        </p:txBody>
      </p:sp>
      <p:sp>
        <p:nvSpPr>
          <p:cNvPr id="19" name="Espace réservé du texte 2"/>
          <p:cNvSpPr>
            <a:spLocks noGrp="1"/>
          </p:cNvSpPr>
          <p:nvPr>
            <p:ph type="body" sz="quarter" idx="18"/>
          </p:nvPr>
        </p:nvSpPr>
        <p:spPr>
          <a:xfrm>
            <a:off x="6138253" y="1728000"/>
            <a:ext cx="4500000" cy="360000"/>
          </a:xfrm>
          <a:prstGeom prst="rect">
            <a:avLst/>
          </a:prstGeom>
        </p:spPr>
        <p:txBody>
          <a:bodyPr wrap="square" lIns="0" tIns="36000" rIns="0" bIns="36000" anchor="b" anchorCtr="0">
            <a:spAutoFit/>
          </a:bodyPr>
          <a:lstStyle>
            <a:lvl1pPr algn="l">
              <a:spcBef>
                <a:spcPts val="0"/>
              </a:spcBef>
              <a:spcAft>
                <a:spcPts val="0"/>
              </a:spcAft>
              <a:defRPr sz="1800">
                <a:solidFill>
                  <a:schemeClr val="tx1">
                    <a:lumMod val="50000"/>
                    <a:lumOff val="50000"/>
                  </a:schemeClr>
                </a:solidFill>
              </a:defRPr>
            </a:lvl1pPr>
          </a:lstStyle>
          <a:p>
            <a:pPr lvl="0"/>
            <a:r>
              <a:rPr lang="fr-FR" dirty="0"/>
              <a:t>Modifiez les styles</a:t>
            </a:r>
            <a:endParaRPr lang="fr-BE" dirty="0"/>
          </a:p>
        </p:txBody>
      </p:sp>
      <p:sp>
        <p:nvSpPr>
          <p:cNvPr id="20" name="Espace réservé du texte 2"/>
          <p:cNvSpPr>
            <a:spLocks noGrp="1"/>
          </p:cNvSpPr>
          <p:nvPr>
            <p:ph type="body" sz="quarter" idx="19"/>
          </p:nvPr>
        </p:nvSpPr>
        <p:spPr>
          <a:xfrm>
            <a:off x="2214252" y="4824000"/>
            <a:ext cx="5148000" cy="360000"/>
          </a:xfrm>
          <a:prstGeom prst="rect">
            <a:avLst/>
          </a:prstGeom>
        </p:spPr>
        <p:txBody>
          <a:bodyPr wrap="square" lIns="0" tIns="36000" rIns="0" bIns="36000" anchor="t" anchorCtr="0">
            <a:spAutoFit/>
          </a:bodyPr>
          <a:lstStyle>
            <a:lvl1pPr algn="ctr">
              <a:spcBef>
                <a:spcPts val="0"/>
              </a:spcBef>
              <a:spcAft>
                <a:spcPts val="0"/>
              </a:spcAft>
              <a:defRPr sz="1800">
                <a:solidFill>
                  <a:schemeClr val="tx1">
                    <a:lumMod val="50000"/>
                    <a:lumOff val="50000"/>
                  </a:schemeClr>
                </a:solidFill>
              </a:defRPr>
            </a:lvl1pPr>
          </a:lstStyle>
          <a:p>
            <a:pPr lvl="0"/>
            <a:r>
              <a:rPr lang="fr-FR" dirty="0"/>
              <a:t>Modifiez les styles</a:t>
            </a:r>
            <a:endParaRPr lang="fr-BE" dirty="0"/>
          </a:p>
        </p:txBody>
      </p:sp>
      <p:sp>
        <p:nvSpPr>
          <p:cNvPr id="21" name="Espace réservé du texte 2"/>
          <p:cNvSpPr>
            <a:spLocks noGrp="1"/>
          </p:cNvSpPr>
          <p:nvPr>
            <p:ph type="body" sz="quarter" idx="20"/>
          </p:nvPr>
        </p:nvSpPr>
        <p:spPr>
          <a:xfrm>
            <a:off x="7290253" y="3348000"/>
            <a:ext cx="3305906" cy="360000"/>
          </a:xfrm>
          <a:prstGeom prst="rect">
            <a:avLst/>
          </a:prstGeom>
        </p:spPr>
        <p:txBody>
          <a:bodyPr wrap="square" lIns="0" tIns="36000" rIns="0" bIns="36000" anchor="t" anchorCtr="0">
            <a:spAutoFit/>
          </a:bodyPr>
          <a:lstStyle>
            <a:lvl1pPr algn="l">
              <a:spcBef>
                <a:spcPts val="0"/>
              </a:spcBef>
              <a:spcAft>
                <a:spcPts val="0"/>
              </a:spcAft>
              <a:defRPr sz="1800">
                <a:solidFill>
                  <a:schemeClr val="tx1">
                    <a:lumMod val="50000"/>
                    <a:lumOff val="50000"/>
                  </a:schemeClr>
                </a:solidFill>
              </a:defRPr>
            </a:lvl1pPr>
          </a:lstStyle>
          <a:p>
            <a:pPr lvl="0"/>
            <a:r>
              <a:rPr lang="fr-FR" dirty="0"/>
              <a:t>Modifiez les styles</a:t>
            </a:r>
            <a:endParaRPr lang="fr-BE" dirty="0"/>
          </a:p>
        </p:txBody>
      </p:sp>
      <p:sp>
        <p:nvSpPr>
          <p:cNvPr id="22" name="Espace réservé du texte 2"/>
          <p:cNvSpPr>
            <a:spLocks noGrp="1"/>
          </p:cNvSpPr>
          <p:nvPr>
            <p:ph type="body" sz="quarter" idx="21"/>
          </p:nvPr>
        </p:nvSpPr>
        <p:spPr>
          <a:xfrm>
            <a:off x="7480532" y="3000981"/>
            <a:ext cx="3157721" cy="442035"/>
          </a:xfrm>
          <a:prstGeom prst="rect">
            <a:avLst/>
          </a:prstGeom>
        </p:spPr>
        <p:txBody>
          <a:bodyPr wrap="square" lIns="0" tIns="36000" rIns="0" bIns="36000" anchor="ctr" anchorCtr="0">
            <a:spAutoFit/>
          </a:bodyPr>
          <a:lstStyle>
            <a:lvl1pPr algn="l">
              <a:spcBef>
                <a:spcPts val="0"/>
              </a:spcBef>
              <a:spcAft>
                <a:spcPts val="0"/>
              </a:spcAft>
              <a:defRPr/>
            </a:lvl1pPr>
          </a:lstStyle>
          <a:p>
            <a:pPr lvl="0"/>
            <a:r>
              <a:rPr lang="fr-FR" dirty="0"/>
              <a:t>Modifiez les styles</a:t>
            </a:r>
            <a:endParaRPr lang="fr-BE" dirty="0"/>
          </a:p>
        </p:txBody>
      </p:sp>
      <p:sp>
        <p:nvSpPr>
          <p:cNvPr id="23" name="Espace réservé du texte 2"/>
          <p:cNvSpPr>
            <a:spLocks noGrp="1"/>
          </p:cNvSpPr>
          <p:nvPr>
            <p:ph type="body" sz="quarter" idx="22"/>
          </p:nvPr>
        </p:nvSpPr>
        <p:spPr>
          <a:xfrm>
            <a:off x="4889744" y="2988000"/>
            <a:ext cx="2369819" cy="442035"/>
          </a:xfrm>
          <a:prstGeom prst="rect">
            <a:avLst/>
          </a:prstGeom>
        </p:spPr>
        <p:txBody>
          <a:bodyPr wrap="none" lIns="0" tIns="36000" rIns="0" bIns="36000" anchor="ctr" anchorCtr="1">
            <a:spAutoFit/>
          </a:bodyPr>
          <a:lstStyle>
            <a:lvl1pPr algn="ctr">
              <a:spcBef>
                <a:spcPts val="0"/>
              </a:spcBef>
              <a:spcAft>
                <a:spcPts val="0"/>
              </a:spcAft>
              <a:defRPr/>
            </a:lvl1pPr>
          </a:lstStyle>
          <a:p>
            <a:pPr lvl="0"/>
            <a:r>
              <a:rPr lang="fr-FR" dirty="0"/>
              <a:t>Modifiez les styles</a:t>
            </a:r>
            <a:endParaRPr lang="fr-BE" dirty="0"/>
          </a:p>
        </p:txBody>
      </p:sp>
      <p:sp>
        <p:nvSpPr>
          <p:cNvPr id="26" name="Espace réservé du texte 4"/>
          <p:cNvSpPr>
            <a:spLocks noGrp="1"/>
          </p:cNvSpPr>
          <p:nvPr>
            <p:ph type="body" sz="quarter" idx="13"/>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27"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110561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final">
    <p:spTree>
      <p:nvGrpSpPr>
        <p:cNvPr id="1" name=""/>
        <p:cNvGrpSpPr/>
        <p:nvPr/>
      </p:nvGrpSpPr>
      <p:grpSpPr>
        <a:xfrm>
          <a:off x="0" y="0"/>
          <a:ext cx="0" cy="0"/>
          <a:chOff x="0" y="0"/>
          <a:chExt cx="0" cy="0"/>
        </a:xfrm>
      </p:grpSpPr>
      <p:sp>
        <p:nvSpPr>
          <p:cNvPr id="7" name="Titre 2"/>
          <p:cNvSpPr txBox="1">
            <a:spLocks/>
          </p:cNvSpPr>
          <p:nvPr userDrawn="1"/>
        </p:nvSpPr>
        <p:spPr>
          <a:xfrm>
            <a:off x="0" y="0"/>
            <a:ext cx="12744789" cy="3429000"/>
          </a:xfrm>
          <a:prstGeom prst="rect">
            <a:avLst/>
          </a:prstGeom>
          <a:noFill/>
        </p:spPr>
        <p:txBody>
          <a:bodyPr anchor="b" anchorCtr="0"/>
          <a:lstStyle>
            <a:lvl1pPr algn="ctr" defTabSz="914400" rtl="0" eaLnBrk="1" latinLnBrk="0" hangingPunct="1">
              <a:lnSpc>
                <a:spcPct val="100000"/>
              </a:lnSpc>
              <a:spcBef>
                <a:spcPct val="0"/>
              </a:spcBef>
              <a:buNone/>
              <a:defRPr sz="4000" kern="1200" baseline="0">
                <a:solidFill>
                  <a:srgbClr val="2C6DB4"/>
                </a:solidFill>
                <a:latin typeface="Calibri" panose="020F0502020204030204" pitchFamily="34" charset="0"/>
                <a:ea typeface="+mj-ea"/>
                <a:cs typeface="+mj-cs"/>
              </a:defRPr>
            </a:lvl1pPr>
          </a:lstStyle>
          <a:p>
            <a:r>
              <a:rPr lang="fr-BE" sz="4400">
                <a:solidFill>
                  <a:schemeClr val="tx1"/>
                </a:solidFill>
              </a:rPr>
              <a:t>Agence du Numérique</a:t>
            </a: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3936" t="17441" r="65232" b="27361"/>
          <a:stretch/>
        </p:blipFill>
        <p:spPr>
          <a:xfrm>
            <a:off x="0" y="0"/>
            <a:ext cx="4644000" cy="3429000"/>
          </a:xfrm>
          <a:prstGeom prst="rect">
            <a:avLst/>
          </a:prstGeom>
        </p:spPr>
      </p:pic>
      <p:grpSp>
        <p:nvGrpSpPr>
          <p:cNvPr id="9" name="Groupe 8"/>
          <p:cNvGrpSpPr/>
          <p:nvPr userDrawn="1"/>
        </p:nvGrpSpPr>
        <p:grpSpPr>
          <a:xfrm>
            <a:off x="0" y="3429000"/>
            <a:ext cx="6096000" cy="3429000"/>
            <a:chOff x="0" y="3429000"/>
            <a:chExt cx="4572000" cy="3429000"/>
          </a:xfrm>
        </p:grpSpPr>
        <p:sp>
          <p:nvSpPr>
            <p:cNvPr id="10" name="Sous-titre 1"/>
            <p:cNvSpPr txBox="1">
              <a:spLocks/>
            </p:cNvSpPr>
            <p:nvPr/>
          </p:nvSpPr>
          <p:spPr>
            <a:xfrm>
              <a:off x="0" y="3429000"/>
              <a:ext cx="4572000" cy="2750359"/>
            </a:xfrm>
            <a:prstGeom prst="rect">
              <a:avLst/>
            </a:prstGeom>
          </p:spPr>
          <p:txBody>
            <a:bodyPr lIns="0" tIns="36000" rIns="144000" anchor="t" anchorCtr="0"/>
            <a:lstStyle>
              <a:lvl1pPr marL="0" indent="0" algn="l" defTabSz="914400" rtl="0" eaLnBrk="1" latinLnBrk="0" hangingPunct="1">
                <a:lnSpc>
                  <a:spcPct val="100000"/>
                </a:lnSpc>
                <a:spcBef>
                  <a:spcPts val="1200"/>
                </a:spcBef>
                <a:spcAft>
                  <a:spcPts val="600"/>
                </a:spcAft>
                <a:buFontTx/>
                <a:buNone/>
                <a:defRPr sz="2400" kern="1200" baseline="0">
                  <a:solidFill>
                    <a:schemeClr val="tx1"/>
                  </a:solidFill>
                  <a:latin typeface="Calibri" panose="020F0502020204030204" pitchFamily="34" charset="0"/>
                  <a:ea typeface="+mn-ea"/>
                  <a:cs typeface="+mn-cs"/>
                </a:defRPr>
              </a:lvl1pPr>
              <a:lvl2pPr marL="534988" indent="-268288"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982663" indent="-2667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431925" indent="-2667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4pPr>
              <a:lvl5pPr marL="1974850" indent="-276225"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fr-BE" sz="2400">
                  <a:hlinkClick r:id="rId3"/>
                </a:rPr>
                <a:t>www.digitalwallonia.be</a:t>
              </a:r>
              <a:r>
                <a:rPr lang="fr-BE" sz="2400"/>
                <a:t/>
              </a:r>
              <a:br>
                <a:rPr lang="fr-BE" sz="2400"/>
              </a:br>
              <a:r>
                <a:rPr lang="fr-BE" sz="2400">
                  <a:solidFill>
                    <a:schemeClr val="bg1">
                      <a:lumMod val="50000"/>
                    </a:schemeClr>
                  </a:solidFill>
                  <a:hlinkClick r:id="rId4"/>
                </a:rPr>
                <a:t>info@digitalwallonia.be</a:t>
              </a:r>
              <a:endParaRPr lang="fr-BE" sz="2400">
                <a:solidFill>
                  <a:schemeClr val="bg1">
                    <a:lumMod val="50000"/>
                  </a:schemeClr>
                </a:solidFill>
              </a:endParaRPr>
            </a:p>
            <a:p>
              <a:pPr algn="r">
                <a:spcBef>
                  <a:spcPts val="0"/>
                </a:spcBef>
                <a:spcAft>
                  <a:spcPts val="0"/>
                </a:spcAft>
              </a:pPr>
              <a:r>
                <a:rPr lang="fr-BE" sz="2400">
                  <a:solidFill>
                    <a:schemeClr val="bg1">
                      <a:lumMod val="50000"/>
                    </a:schemeClr>
                  </a:solidFill>
                  <a:hlinkClick r:id="rId5"/>
                </a:rPr>
                <a:t>@</a:t>
              </a:r>
              <a:r>
                <a:rPr lang="fr-BE" sz="2400" err="1">
                  <a:solidFill>
                    <a:schemeClr val="bg1">
                      <a:lumMod val="50000"/>
                    </a:schemeClr>
                  </a:solidFill>
                  <a:hlinkClick r:id="rId5"/>
                </a:rPr>
                <a:t>digitalwallonia</a:t>
              </a:r>
              <a:endParaRPr lang="fr-BE" sz="2400">
                <a:solidFill>
                  <a:schemeClr val="bg1">
                    <a:lumMod val="50000"/>
                  </a:schemeClr>
                </a:solidFill>
              </a:endParaRPr>
            </a:p>
            <a:p>
              <a:pPr algn="r">
                <a:spcBef>
                  <a:spcPts val="0"/>
                </a:spcBef>
                <a:spcAft>
                  <a:spcPts val="0"/>
                </a:spcAft>
              </a:pPr>
              <a:r>
                <a:rPr lang="fr-BE" sz="2400">
                  <a:solidFill>
                    <a:schemeClr val="bg1">
                      <a:lumMod val="50000"/>
                    </a:schemeClr>
                  </a:solidFill>
                  <a:hlinkClick r:id="rId6"/>
                </a:rPr>
                <a:t>facebook.com/</a:t>
              </a:r>
              <a:r>
                <a:rPr lang="fr-BE" sz="2400" err="1">
                  <a:solidFill>
                    <a:schemeClr val="bg1">
                      <a:lumMod val="50000"/>
                    </a:schemeClr>
                  </a:solidFill>
                  <a:hlinkClick r:id="rId6"/>
                </a:rPr>
                <a:t>digitalwallonia</a:t>
              </a:r>
              <a:endParaRPr lang="fr-BE" sz="2400">
                <a:solidFill>
                  <a:schemeClr val="bg1">
                    <a:lumMod val="50000"/>
                  </a:schemeClr>
                </a:solidFill>
              </a:endParaRPr>
            </a:p>
            <a:p>
              <a:pPr algn="r">
                <a:spcBef>
                  <a:spcPts val="0"/>
                </a:spcBef>
                <a:spcAft>
                  <a:spcPts val="0"/>
                </a:spcAft>
              </a:pPr>
              <a:endParaRPr lang="fr-BE" sz="1800"/>
            </a:p>
            <a:p>
              <a:pPr algn="r">
                <a:spcBef>
                  <a:spcPts val="0"/>
                </a:spcBef>
                <a:spcAft>
                  <a:spcPts val="0"/>
                </a:spcAft>
              </a:pPr>
              <a:r>
                <a:rPr lang="fr-BE" sz="1800"/>
                <a:t>Avenue Prince de Liège, 133</a:t>
              </a:r>
            </a:p>
            <a:p>
              <a:pPr algn="r">
                <a:spcBef>
                  <a:spcPts val="0"/>
                </a:spcBef>
                <a:spcAft>
                  <a:spcPts val="0"/>
                </a:spcAft>
              </a:pPr>
              <a:r>
                <a:rPr lang="fr-BE" sz="1800"/>
                <a:t>B-5100 Jambes</a:t>
              </a:r>
            </a:p>
            <a:p>
              <a:pPr algn="r">
                <a:spcBef>
                  <a:spcPts val="0"/>
                </a:spcBef>
                <a:spcAft>
                  <a:spcPts val="0"/>
                </a:spcAft>
              </a:pPr>
              <a:r>
                <a:rPr lang="fr-BE" sz="1800"/>
                <a:t>+32 (0)81 778080</a:t>
              </a:r>
              <a:endParaRPr lang="fr-BE" sz="1800">
                <a:solidFill>
                  <a:schemeClr val="bg1">
                    <a:lumMod val="50000"/>
                  </a:schemeClr>
                </a:solidFill>
              </a:endParaRPr>
            </a:p>
          </p:txBody>
        </p:sp>
        <p:cxnSp>
          <p:nvCxnSpPr>
            <p:cNvPr id="11" name="Connecteur droit 10"/>
            <p:cNvCxnSpPr/>
            <p:nvPr/>
          </p:nvCxnSpPr>
          <p:spPr>
            <a:xfrm>
              <a:off x="4572000" y="3429000"/>
              <a:ext cx="0" cy="3429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Espace réservé du texte 2"/>
          <p:cNvSpPr>
            <a:spLocks noGrp="1"/>
          </p:cNvSpPr>
          <p:nvPr userDrawn="1">
            <p:ph type="body" sz="quarter" idx="13" hasCustomPrompt="1"/>
          </p:nvPr>
        </p:nvSpPr>
        <p:spPr>
          <a:xfrm>
            <a:off x="6096001" y="3429000"/>
            <a:ext cx="6096000" cy="2209800"/>
          </a:xfrm>
          <a:prstGeom prst="rect">
            <a:avLst/>
          </a:prstGeom>
        </p:spPr>
        <p:txBody>
          <a:bodyPr lIns="144000" tIns="36000" rIns="0" bIns="36000"/>
          <a:lstStyle>
            <a:lvl1pPr algn="l">
              <a:spcBef>
                <a:spcPts val="0"/>
              </a:spcBef>
              <a:spcAft>
                <a:spcPts val="0"/>
              </a:spcAft>
              <a:defRPr/>
            </a:lvl1pPr>
          </a:lstStyle>
          <a:p>
            <a:pPr algn="l">
              <a:spcBef>
                <a:spcPts val="0"/>
              </a:spcBef>
              <a:spcAft>
                <a:spcPts val="0"/>
              </a:spcAft>
            </a:pPr>
            <a:r>
              <a:rPr lang="fr-BE" dirty="0"/>
              <a:t>Prénom Nom</a:t>
            </a:r>
            <a:br>
              <a:rPr lang="fr-BE" dirty="0"/>
            </a:br>
            <a:r>
              <a:rPr lang="fr-BE" dirty="0">
                <a:solidFill>
                  <a:schemeClr val="tx1">
                    <a:lumMod val="50000"/>
                    <a:lumOff val="50000"/>
                  </a:schemeClr>
                </a:solidFill>
                <a:hlinkClick r:id="rId7"/>
              </a:rPr>
              <a:t>prenom.nom@adn.aei.be</a:t>
            </a:r>
            <a:endParaRPr lang="fr-BE" dirty="0">
              <a:solidFill>
                <a:schemeClr val="tx1">
                  <a:lumMod val="50000"/>
                  <a:lumOff val="50000"/>
                </a:schemeClr>
              </a:solidFill>
            </a:endParaRPr>
          </a:p>
        </p:txBody>
      </p:sp>
      <p:cxnSp>
        <p:nvCxnSpPr>
          <p:cNvPr id="4" name="Connecteur droit 3"/>
          <p:cNvCxnSpPr/>
          <p:nvPr userDrawn="1"/>
        </p:nvCxnSpPr>
        <p:spPr>
          <a:xfrm>
            <a:off x="0" y="3429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u texte 4"/>
          <p:cNvSpPr>
            <a:spLocks noGrp="1"/>
          </p:cNvSpPr>
          <p:nvPr>
            <p:ph type="body" sz="quarter" idx="14"/>
          </p:nvPr>
        </p:nvSpPr>
        <p:spPr>
          <a:xfrm>
            <a:off x="1483112" y="6498000"/>
            <a:ext cx="10708888" cy="360000"/>
          </a:xfrm>
          <a:prstGeom prst="rect">
            <a:avLst/>
          </a:prstGeom>
        </p:spPr>
        <p:txBody>
          <a:bodyPr lIns="0" tIns="0" rIns="432000" bIns="0" anchor="ctr" anchorCtr="0"/>
          <a:lstStyle>
            <a:lvl1pPr algn="r">
              <a:defRPr sz="1200">
                <a:solidFill>
                  <a:schemeClr val="tx1">
                    <a:lumMod val="50000"/>
                    <a:lumOff val="50000"/>
                  </a:schemeClr>
                </a:solidFill>
              </a:defRPr>
            </a:lvl1pPr>
            <a:lvl2pPr>
              <a:defRPr sz="1600"/>
            </a:lvl2pPr>
            <a:lvl3pPr>
              <a:defRPr sz="1600"/>
            </a:lvl3pPr>
            <a:lvl4pPr>
              <a:defRPr sz="1600"/>
            </a:lvl4pPr>
            <a:lvl5pPr>
              <a:defRPr sz="1600"/>
            </a:lvl5pPr>
          </a:lstStyle>
          <a:p>
            <a:pPr lvl="0"/>
            <a:r>
              <a:rPr lang="fr-FR" dirty="0"/>
              <a:t>Modifier les styles du texte du masque</a:t>
            </a:r>
            <a:endParaRPr lang="fr-BE" dirty="0"/>
          </a:p>
        </p:txBody>
      </p:sp>
      <p:sp>
        <p:nvSpPr>
          <p:cNvPr id="16" name="Slide Number Placeholder 5"/>
          <p:cNvSpPr>
            <a:spLocks noGrp="1"/>
          </p:cNvSpPr>
          <p:nvPr>
            <p:ph type="sldNum" sz="quarter" idx="4"/>
          </p:nvPr>
        </p:nvSpPr>
        <p:spPr>
          <a:xfrm>
            <a:off x="11832000" y="6498000"/>
            <a:ext cx="360000" cy="360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317043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e 8"/>
          <p:cNvGrpSpPr>
            <a:grpSpLocks noChangeAspect="1"/>
          </p:cNvGrpSpPr>
          <p:nvPr userDrawn="1"/>
        </p:nvGrpSpPr>
        <p:grpSpPr>
          <a:xfrm>
            <a:off x="44606" y="6210001"/>
            <a:ext cx="1426197" cy="647999"/>
            <a:chOff x="0" y="6210001"/>
            <a:chExt cx="1069648" cy="647999"/>
          </a:xfrm>
        </p:grpSpPr>
        <p:pic>
          <p:nvPicPr>
            <p:cNvPr id="7" name="Imag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23626" t="28835" r="56127" b="31372"/>
            <a:stretch/>
          </p:blipFill>
          <p:spPr>
            <a:xfrm>
              <a:off x="0" y="6210001"/>
              <a:ext cx="440567" cy="646723"/>
            </a:xfrm>
            <a:prstGeom prst="rect">
              <a:avLst/>
            </a:prstGeom>
          </p:spPr>
        </p:pic>
        <p:pic>
          <p:nvPicPr>
            <p:cNvPr id="8" name="Image 7"/>
            <p:cNvPicPr>
              <a:picLocks/>
            </p:cNvPicPr>
            <p:nvPr userDrawn="1"/>
          </p:nvPicPr>
          <p:blipFill rotWithShape="1">
            <a:blip r:embed="rId14" cstate="print">
              <a:extLst>
                <a:ext uri="{28A0092B-C50C-407E-A947-70E740481C1C}">
                  <a14:useLocalDpi xmlns:a14="http://schemas.microsoft.com/office/drawing/2010/main" val="0"/>
                </a:ext>
              </a:extLst>
            </a:blip>
            <a:srcRect l="4588" t="10691" r="3023" b="1742"/>
            <a:stretch/>
          </p:blipFill>
          <p:spPr>
            <a:xfrm>
              <a:off x="438894" y="6282000"/>
              <a:ext cx="630754" cy="576000"/>
            </a:xfrm>
            <a:prstGeom prst="rect">
              <a:avLst/>
            </a:prstGeom>
          </p:spPr>
        </p:pic>
      </p:grpSp>
      <p:sp>
        <p:nvSpPr>
          <p:cNvPr id="12" name="Slide Number Placeholder 5"/>
          <p:cNvSpPr>
            <a:spLocks noGrp="1"/>
          </p:cNvSpPr>
          <p:nvPr>
            <p:ph type="sldNum" sz="quarter" idx="4"/>
          </p:nvPr>
        </p:nvSpPr>
        <p:spPr>
          <a:xfrm>
            <a:off x="11832000" y="6532724"/>
            <a:ext cx="360000" cy="324000"/>
          </a:xfrm>
          <a:prstGeom prst="rect">
            <a:avLst/>
          </a:prstGeom>
          <a:solidFill>
            <a:srgbClr val="2B759F"/>
          </a:solidFill>
        </p:spPr>
        <p:txBody>
          <a:bodyPr lIns="0" tIns="0" rIns="0" bIns="0" anchor="ctr" anchorCtr="0"/>
          <a:lstStyle>
            <a:lvl1pPr algn="ctr">
              <a:defRPr sz="1200" baseline="0">
                <a:solidFill>
                  <a:schemeClr val="bg1"/>
                </a:solidFill>
                <a:latin typeface="Calibri" panose="020F0502020204030204" pitchFamily="34" charset="0"/>
              </a:defRPr>
            </a:lvl1pPr>
          </a:lstStyle>
          <a:p>
            <a:fld id="{68008F71-CE5D-455E-8CE3-ECAC7F5B132B}" type="slidenum">
              <a:rPr lang="fr-BE" smtClean="0"/>
              <a:pPr/>
              <a:t>‹N°›</a:t>
            </a:fld>
            <a:endParaRPr lang="fr-BE"/>
          </a:p>
        </p:txBody>
      </p:sp>
    </p:spTree>
    <p:extLst>
      <p:ext uri="{BB962C8B-B14F-4D97-AF65-F5344CB8AC3E}">
        <p14:creationId xmlns:p14="http://schemas.microsoft.com/office/powerpoint/2010/main" val="2289432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 id="2147483664" r:id="rId5"/>
    <p:sldLayoutId id="2147483670" r:id="rId6"/>
    <p:sldLayoutId id="2147483666" r:id="rId7"/>
    <p:sldLayoutId id="2147483668" r:id="rId8"/>
    <p:sldLayoutId id="2147483677" r:id="rId9"/>
    <p:sldLayoutId id="2147483680" r:id="rId10"/>
    <p:sldLayoutId id="2147483682" r:id="rId11"/>
  </p:sldLayoutIdLst>
  <p:hf hdr="0" ftr="0" dt="0"/>
  <p:txStyles>
    <p:titleStyle>
      <a:lvl1pPr algn="ctr" defTabSz="914400" rtl="0" eaLnBrk="1" latinLnBrk="0" hangingPunct="1">
        <a:lnSpc>
          <a:spcPct val="100000"/>
        </a:lnSpc>
        <a:spcBef>
          <a:spcPct val="0"/>
        </a:spcBef>
        <a:buNone/>
        <a:defRPr sz="4000" kern="1200" baseline="0">
          <a:solidFill>
            <a:srgbClr val="2C6DB4"/>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1200"/>
        </a:spcBef>
        <a:spcAft>
          <a:spcPts val="600"/>
        </a:spcAft>
        <a:buFontTx/>
        <a:buNone/>
        <a:defRPr sz="2400" kern="1200" baseline="0">
          <a:solidFill>
            <a:schemeClr val="tx1"/>
          </a:solidFill>
          <a:latin typeface="Calibri" panose="020F0502020204030204" pitchFamily="34" charset="0"/>
          <a:ea typeface="+mn-ea"/>
          <a:cs typeface="+mn-cs"/>
        </a:defRPr>
      </a:lvl1pPr>
      <a:lvl2pPr marL="534988" indent="-268288"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982663" indent="-2667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3pPr>
      <a:lvl4pPr marL="1431925" indent="-266700"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4pPr>
      <a:lvl5pPr marL="1974850" indent="-276225" algn="l" defTabSz="914400" rtl="0" eaLnBrk="1" latinLnBrk="0" hangingPunct="1">
        <a:lnSpc>
          <a:spcPct val="100000"/>
        </a:lnSpc>
        <a:spcBef>
          <a:spcPts val="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helene.raimond@adn.aei.b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p:cNvSpPr>
            <a:spLocks noChangeAspect="1"/>
          </p:cNvSpPr>
          <p:nvPr/>
        </p:nvSpPr>
        <p:spPr>
          <a:xfrm>
            <a:off x="2835125" y="931088"/>
            <a:ext cx="6550054" cy="4995823"/>
          </a:xfrm>
          <a:custGeom>
            <a:avLst/>
            <a:gdLst>
              <a:gd name="connsiteX0" fmla="*/ 1003177 w 3666478"/>
              <a:gd name="connsiteY0" fmla="*/ 0 h 2796466"/>
              <a:gd name="connsiteX1" fmla="*/ 2059619 w 3666478"/>
              <a:gd name="connsiteY1" fmla="*/ 0 h 2796466"/>
              <a:gd name="connsiteX2" fmla="*/ 3666478 w 3666478"/>
              <a:gd name="connsiteY2" fmla="*/ 1109709 h 2796466"/>
              <a:gd name="connsiteX3" fmla="*/ 0 w 3666478"/>
              <a:gd name="connsiteY3" fmla="*/ 2796466 h 2796466"/>
              <a:gd name="connsiteX4" fmla="*/ 1003177 w 3666478"/>
              <a:gd name="connsiteY4" fmla="*/ 0 h 279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478" h="2796466">
                <a:moveTo>
                  <a:pt x="1003177" y="0"/>
                </a:moveTo>
                <a:lnTo>
                  <a:pt x="2059619" y="0"/>
                </a:lnTo>
                <a:lnTo>
                  <a:pt x="3666478" y="1109709"/>
                </a:lnTo>
                <a:lnTo>
                  <a:pt x="0" y="2796466"/>
                </a:lnTo>
                <a:lnTo>
                  <a:pt x="1003177" y="0"/>
                </a:lnTo>
                <a:close/>
              </a:path>
            </a:pathLst>
          </a:custGeom>
          <a:blipFill dpi="0" rotWithShape="1">
            <a:blip r:embed="rId2"/>
            <a:srcRect/>
            <a:stretch>
              <a:fillRect l="-3000"/>
            </a:stretch>
          </a:blip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4" name="Espace réservé du texte 3"/>
          <p:cNvSpPr>
            <a:spLocks noGrp="1"/>
          </p:cNvSpPr>
          <p:nvPr>
            <p:ph type="body" sz="quarter" idx="13"/>
          </p:nvPr>
        </p:nvSpPr>
        <p:spPr/>
        <p:txBody>
          <a:bodyPr/>
          <a:lstStyle/>
          <a:p>
            <a:r>
              <a:rPr lang="fr-BE" dirty="0"/>
              <a:t>Agence du Numérique (AdN)</a:t>
            </a:r>
            <a:endParaRPr lang="fr-FR" dirty="0"/>
          </a:p>
        </p:txBody>
      </p:sp>
      <p:sp>
        <p:nvSpPr>
          <p:cNvPr id="7" name="ZoneTexte 6"/>
          <p:cNvSpPr txBox="1"/>
          <p:nvPr/>
        </p:nvSpPr>
        <p:spPr>
          <a:xfrm rot="20110463">
            <a:off x="2641727" y="4338347"/>
            <a:ext cx="7451129" cy="1169551"/>
          </a:xfrm>
          <a:prstGeom prst="rect">
            <a:avLst/>
          </a:prstGeom>
          <a:noFill/>
        </p:spPr>
        <p:txBody>
          <a:bodyPr wrap="square" rtlCol="0">
            <a:spAutoFit/>
          </a:bodyPr>
          <a:lstStyle/>
          <a:p>
            <a:pPr algn="ctr">
              <a:lnSpc>
                <a:spcPts val="3600"/>
              </a:lnSpc>
            </a:pPr>
            <a:r>
              <a:rPr lang="fr-BE" sz="3200" b="1" dirty="0"/>
              <a:t>Femmes et Numérique : mariage heureux?</a:t>
            </a:r>
          </a:p>
          <a:p>
            <a:pPr algn="ctr">
              <a:lnSpc>
                <a:spcPts val="2400"/>
              </a:lnSpc>
            </a:pPr>
            <a:r>
              <a:rPr lang="fr-BE" sz="2000" dirty="0"/>
              <a:t>Journée de la femme | 8 mars 2017</a:t>
            </a:r>
            <a:br>
              <a:rPr lang="fr-BE" sz="2000" dirty="0"/>
            </a:br>
            <a:r>
              <a:rPr lang="fr-BE" sz="2000" dirty="0"/>
              <a:t>Hélène Raimond, Agence du Numérique</a:t>
            </a:r>
          </a:p>
        </p:txBody>
      </p:sp>
    </p:spTree>
    <p:extLst>
      <p:ext uri="{BB962C8B-B14F-4D97-AF65-F5344CB8AC3E}">
        <p14:creationId xmlns:p14="http://schemas.microsoft.com/office/powerpoint/2010/main" val="33003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394221"/>
            <a:ext cx="12192000" cy="4069557"/>
          </a:xfrm>
        </p:spPr>
        <p:txBody>
          <a:bodyPr/>
          <a:lstStyle/>
          <a:p>
            <a:pPr marL="723900" lvl="1" indent="-457200">
              <a:buFont typeface="+mj-lt"/>
              <a:buAutoNum type="arabicPeriod" startAt="5"/>
            </a:pPr>
            <a:r>
              <a:rPr lang="fr-BE" dirty="0"/>
              <a:t>En Belgique, en 2010, </a:t>
            </a:r>
            <a:r>
              <a:rPr lang="fr-BE" b="1" dirty="0"/>
              <a:t>la proportion de femmes dans les métiers d’informaticien et d’analyste programmeur était de 16%. </a:t>
            </a:r>
            <a:r>
              <a:rPr lang="fr-BE" dirty="0"/>
              <a:t>(</a:t>
            </a:r>
            <a:r>
              <a:rPr lang="fr-BE" dirty="0" err="1"/>
              <a:t>Statbel</a:t>
            </a:r>
            <a:r>
              <a:rPr lang="fr-BE" dirty="0"/>
              <a:t>, Professions en Belgique suivant le sexe, 2013).</a:t>
            </a:r>
          </a:p>
          <a:p>
            <a:pPr marL="723900" lvl="1" indent="-457200">
              <a:buFont typeface="+mj-lt"/>
              <a:buAutoNum type="arabicPeriod" startAt="5"/>
            </a:pPr>
            <a:r>
              <a:rPr lang="fr-BE" b="1" dirty="0"/>
              <a:t>En France, on ne compte que 2% de femmes dans les fonctions de direction générale </a:t>
            </a:r>
            <a:r>
              <a:rPr lang="fr-BE" dirty="0"/>
              <a:t>des entreprises de l’économie numérique. (Isabelle Collet, 2011) </a:t>
            </a:r>
          </a:p>
          <a:p>
            <a:pPr marL="723900" lvl="1" indent="-457200">
              <a:buFont typeface="+mj-lt"/>
              <a:buAutoNum type="arabicPeriod" startAt="5"/>
            </a:pPr>
            <a:r>
              <a:rPr lang="fr-BE" b="1" dirty="0"/>
              <a:t>Une présence accrue des femmes dans le Numérique générerait un surplus annuel de 9 milliards d’euros dans le PIB européen </a:t>
            </a:r>
            <a:r>
              <a:rPr lang="fr-BE" dirty="0"/>
              <a:t>(Commission européenne, 2013).</a:t>
            </a:r>
          </a:p>
          <a:p>
            <a:pPr marL="723900" lvl="1" indent="-457200">
              <a:buFont typeface="+mj-lt"/>
              <a:buAutoNum type="arabicPeriod" startAt="5"/>
            </a:pPr>
            <a:r>
              <a:rPr lang="fr-BE" b="1" dirty="0"/>
              <a:t>Le Mc </a:t>
            </a:r>
            <a:r>
              <a:rPr lang="fr-BE" b="1" dirty="0" err="1"/>
              <a:t>Kinsey</a:t>
            </a:r>
            <a:r>
              <a:rPr lang="fr-BE" b="1" dirty="0"/>
              <a:t> Global Institute confirme ce manque à gagner pour l’économie mondiale : </a:t>
            </a:r>
            <a:r>
              <a:rPr lang="fr-BE" dirty="0"/>
              <a:t>si tous les pays réduisaient la fracture de genre sur leurs marchés du travail; cela pourrait ajouter jusqu’à 12 mille milliards de dollars au produit mondial brut.</a:t>
            </a:r>
          </a:p>
        </p:txBody>
      </p:sp>
      <p:sp>
        <p:nvSpPr>
          <p:cNvPr id="3" name="Titre 2"/>
          <p:cNvSpPr>
            <a:spLocks noGrp="1"/>
          </p:cNvSpPr>
          <p:nvPr>
            <p:ph type="title"/>
          </p:nvPr>
        </p:nvSpPr>
        <p:spPr/>
        <p:txBody>
          <a:bodyPr/>
          <a:lstStyle/>
          <a:p>
            <a:r>
              <a:rPr lang="fr-BE" dirty="0"/>
              <a:t>Trop peu de femmes dans le Numérique (2)</a:t>
            </a:r>
          </a:p>
        </p:txBody>
      </p:sp>
      <p:sp>
        <p:nvSpPr>
          <p:cNvPr id="4" name="Espace réservé du texte 3"/>
          <p:cNvSpPr>
            <a:spLocks noGrp="1"/>
          </p:cNvSpPr>
          <p:nvPr>
            <p:ph type="body" sz="quarter" idx="13"/>
          </p:nvPr>
        </p:nvSpPr>
        <p:spPr>
          <a:xfrm>
            <a:off x="1483112" y="6267439"/>
            <a:ext cx="10708888" cy="553998"/>
          </a:xfrm>
        </p:spPr>
        <p:txBody>
          <a:bodyPr>
            <a:spAutoFit/>
          </a:bodyPr>
          <a:lstStyle/>
          <a:p>
            <a:r>
              <a:rPr lang="fr-BE" dirty="0"/>
              <a:t>Collet Isabelle (2011). Effet de genre, le paradoxe des études d’informatique, TIC &amp; Société.</a:t>
            </a:r>
            <a:br>
              <a:rPr lang="fr-BE" dirty="0"/>
            </a:br>
            <a:r>
              <a:rPr lang="fr-BE" dirty="0"/>
              <a:t>Etude de la Commission européenne sur la présence des femmes dans l’économie numérique, « </a:t>
            </a:r>
            <a:r>
              <a:rPr lang="fr-BE" dirty="0" err="1"/>
              <a:t>Women</a:t>
            </a:r>
            <a:r>
              <a:rPr lang="fr-BE" dirty="0"/>
              <a:t> active in the ITC </a:t>
            </a:r>
            <a:r>
              <a:rPr lang="fr-BE" dirty="0" err="1"/>
              <a:t>sector</a:t>
            </a:r>
            <a:r>
              <a:rPr lang="fr-BE" dirty="0"/>
              <a:t> », octobre 2013.</a:t>
            </a:r>
            <a:br>
              <a:rPr lang="fr-BE" dirty="0"/>
            </a:br>
            <a:r>
              <a:rPr lang="fr-BE" dirty="0"/>
              <a:t>Mc </a:t>
            </a:r>
            <a:r>
              <a:rPr lang="fr-BE" dirty="0" err="1"/>
              <a:t>Kinsey</a:t>
            </a:r>
            <a:r>
              <a:rPr lang="fr-BE" dirty="0"/>
              <a:t> Global Institute (2015), The power of </a:t>
            </a:r>
            <a:r>
              <a:rPr lang="fr-BE" dirty="0" err="1"/>
              <a:t>parity</a:t>
            </a:r>
            <a:r>
              <a:rPr lang="fr-BE" dirty="0"/>
              <a:t> : how </a:t>
            </a:r>
            <a:r>
              <a:rPr lang="fr-BE" dirty="0" err="1"/>
              <a:t>advancing</a:t>
            </a:r>
            <a:r>
              <a:rPr lang="fr-BE" dirty="0"/>
              <a:t> </a:t>
            </a:r>
            <a:r>
              <a:rPr lang="fr-BE" dirty="0" err="1"/>
              <a:t>women’s</a:t>
            </a:r>
            <a:r>
              <a:rPr lang="fr-BE" dirty="0"/>
              <a:t> </a:t>
            </a:r>
            <a:r>
              <a:rPr lang="fr-BE" dirty="0" err="1"/>
              <a:t>equality</a:t>
            </a:r>
            <a:r>
              <a:rPr lang="fr-BE" dirty="0"/>
              <a:t> </a:t>
            </a:r>
            <a:r>
              <a:rPr lang="fr-BE" dirty="0" err="1"/>
              <a:t>can</a:t>
            </a:r>
            <a:r>
              <a:rPr lang="fr-BE" dirty="0"/>
              <a:t> </a:t>
            </a:r>
            <a:r>
              <a:rPr lang="fr-BE" dirty="0" err="1"/>
              <a:t>add</a:t>
            </a:r>
            <a:r>
              <a:rPr lang="fr-BE" dirty="0"/>
              <a:t> 12 trillion USD to global </a:t>
            </a:r>
            <a:r>
              <a:rPr lang="fr-BE" dirty="0" err="1"/>
              <a:t>growth</a:t>
            </a:r>
            <a:r>
              <a:rPr lang="fr-BE" dirty="0"/>
              <a:t>.</a:t>
            </a: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10</a:t>
            </a:fld>
            <a:endParaRPr lang="fr-BE"/>
          </a:p>
        </p:txBody>
      </p:sp>
    </p:spTree>
    <p:extLst>
      <p:ext uri="{BB962C8B-B14F-4D97-AF65-F5344CB8AC3E}">
        <p14:creationId xmlns:p14="http://schemas.microsoft.com/office/powerpoint/2010/main" val="186708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617636"/>
            <a:ext cx="12192000" cy="1622734"/>
          </a:xfrm>
        </p:spPr>
        <p:txBody>
          <a:bodyPr/>
          <a:lstStyle/>
          <a:p>
            <a:r>
              <a:rPr lang="fr-BE" b="1" dirty="0"/>
              <a:t>L’héritage socio-culturel.</a:t>
            </a:r>
            <a:r>
              <a:rPr lang="fr-BE" dirty="0"/>
              <a:t/>
            </a:r>
            <a:br>
              <a:rPr lang="fr-BE" dirty="0"/>
            </a:br>
            <a:r>
              <a:rPr lang="fr-BE" dirty="0">
                <a:solidFill>
                  <a:prstClr val="black"/>
                </a:solidFill>
              </a:rPr>
              <a:t>L’arrivée progressive des femmes sur le marché du travail commence dans les années 50, il y a seulement 67 ans….</a:t>
            </a:r>
          </a:p>
        </p:txBody>
      </p:sp>
      <p:sp>
        <p:nvSpPr>
          <p:cNvPr id="3" name="Titre 2"/>
          <p:cNvSpPr>
            <a:spLocks noGrp="1"/>
          </p:cNvSpPr>
          <p:nvPr>
            <p:ph type="title"/>
          </p:nvPr>
        </p:nvSpPr>
        <p:spPr/>
        <p:txBody>
          <a:bodyPr/>
          <a:lstStyle/>
          <a:p>
            <a:r>
              <a:rPr lang="fr-BE" dirty="0"/>
              <a:t>Pour quelles raisons? (1)</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11</a:t>
            </a:fld>
            <a:endParaRPr lang="fr-BE"/>
          </a:p>
        </p:txBody>
      </p:sp>
    </p:spTree>
    <p:extLst>
      <p:ext uri="{BB962C8B-B14F-4D97-AF65-F5344CB8AC3E}">
        <p14:creationId xmlns:p14="http://schemas.microsoft.com/office/powerpoint/2010/main" val="168888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617636"/>
            <a:ext cx="12192000" cy="1622734"/>
          </a:xfrm>
        </p:spPr>
        <p:txBody>
          <a:bodyPr/>
          <a:lstStyle/>
          <a:p>
            <a:r>
              <a:rPr lang="fr-BE" b="1" dirty="0"/>
              <a:t>L’école.</a:t>
            </a:r>
            <a:br>
              <a:rPr lang="fr-BE" b="1" dirty="0"/>
            </a:br>
            <a:r>
              <a:rPr lang="fr-BE" dirty="0"/>
              <a:t>Importance de la </a:t>
            </a:r>
            <a:r>
              <a:rPr lang="fr-BE" dirty="0" err="1"/>
              <a:t>littératie</a:t>
            </a:r>
            <a:r>
              <a:rPr lang="fr-BE" dirty="0"/>
              <a:t> algorithmique</a:t>
            </a:r>
            <a:br>
              <a:rPr lang="fr-BE" dirty="0"/>
            </a:br>
            <a:r>
              <a:rPr lang="fr-BE" dirty="0"/>
              <a:t>et de la formation des professeurs.</a:t>
            </a:r>
          </a:p>
        </p:txBody>
      </p:sp>
      <p:sp>
        <p:nvSpPr>
          <p:cNvPr id="3" name="Titre 2"/>
          <p:cNvSpPr>
            <a:spLocks noGrp="1"/>
          </p:cNvSpPr>
          <p:nvPr>
            <p:ph type="title"/>
          </p:nvPr>
        </p:nvSpPr>
        <p:spPr/>
        <p:txBody>
          <a:bodyPr/>
          <a:lstStyle/>
          <a:p>
            <a:r>
              <a:rPr lang="fr-BE" dirty="0"/>
              <a:t>Pour quelles raisons? (2)</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12</a:t>
            </a:fld>
            <a:endParaRPr lang="fr-BE"/>
          </a:p>
        </p:txBody>
      </p:sp>
    </p:spTree>
    <p:extLst>
      <p:ext uri="{BB962C8B-B14F-4D97-AF65-F5344CB8AC3E}">
        <p14:creationId xmlns:p14="http://schemas.microsoft.com/office/powerpoint/2010/main" val="32937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140308"/>
            <a:ext cx="12192000" cy="4577389"/>
          </a:xfrm>
        </p:spPr>
        <p:txBody>
          <a:bodyPr/>
          <a:lstStyle/>
          <a:p>
            <a:r>
              <a:rPr lang="fr-BE" b="1" dirty="0"/>
              <a:t>L’organisation de la famille et la répartition de la parentalité.</a:t>
            </a:r>
            <a:r>
              <a:rPr lang="fr-BE" dirty="0"/>
              <a:t/>
            </a:r>
            <a:br>
              <a:rPr lang="fr-BE" dirty="0"/>
            </a:br>
            <a:r>
              <a:rPr lang="fr-BE" dirty="0"/>
              <a:t>La répartition du travail entre hommes et femmes suit encore le modèle traditionnel des rôles. Les hommes consacrent environ 6 heures de plus par semaine au travail rémunéré. Les femmes consacrent 8 heures de plus par semaine aux tâches ménagères et 1h30 de plus aux soins des enfants. Les hommes ont près de 6 heures de loisirs en plus par semaine.</a:t>
            </a:r>
            <a:br>
              <a:rPr lang="fr-BE" dirty="0"/>
            </a:br>
            <a:r>
              <a:rPr lang="fr-BE" b="1" dirty="0"/>
              <a:t>Les femmes assument donc les tâches domestiques et de soins non rémunérées deux fois plus que les hommes!</a:t>
            </a:r>
          </a:p>
        </p:txBody>
      </p:sp>
      <p:sp>
        <p:nvSpPr>
          <p:cNvPr id="3" name="Titre 2"/>
          <p:cNvSpPr>
            <a:spLocks noGrp="1"/>
          </p:cNvSpPr>
          <p:nvPr>
            <p:ph type="title"/>
          </p:nvPr>
        </p:nvSpPr>
        <p:spPr/>
        <p:txBody>
          <a:bodyPr/>
          <a:lstStyle/>
          <a:p>
            <a:r>
              <a:rPr lang="fr-BE" dirty="0"/>
              <a:t>Pour quelles raisons? (3)</a:t>
            </a:r>
          </a:p>
        </p:txBody>
      </p:sp>
      <p:sp>
        <p:nvSpPr>
          <p:cNvPr id="4" name="Espace réservé du texte 3"/>
          <p:cNvSpPr>
            <a:spLocks noGrp="1"/>
          </p:cNvSpPr>
          <p:nvPr>
            <p:ph type="body" sz="quarter" idx="13"/>
          </p:nvPr>
        </p:nvSpPr>
        <p:spPr/>
        <p:txBody>
          <a:bodyPr/>
          <a:lstStyle/>
          <a:p>
            <a:r>
              <a:rPr lang="fr-BE" dirty="0"/>
              <a:t>Source: </a:t>
            </a:r>
            <a:r>
              <a:rPr lang="fr-BE" dirty="0" err="1"/>
              <a:t>Statbel</a:t>
            </a:r>
            <a:r>
              <a:rPr lang="fr-BE" dirty="0"/>
              <a:t>, enquête sur les forces de travail, 2013 et 2015</a:t>
            </a: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13</a:t>
            </a:fld>
            <a:endParaRPr lang="fr-BE"/>
          </a:p>
        </p:txBody>
      </p:sp>
    </p:spTree>
    <p:extLst>
      <p:ext uri="{BB962C8B-B14F-4D97-AF65-F5344CB8AC3E}">
        <p14:creationId xmlns:p14="http://schemas.microsoft.com/office/powerpoint/2010/main" val="43022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3110078"/>
            <a:ext cx="12192000" cy="637849"/>
          </a:xfrm>
        </p:spPr>
        <p:txBody>
          <a:bodyPr/>
          <a:lstStyle/>
          <a:p>
            <a:r>
              <a:rPr lang="fr-BE" dirty="0"/>
              <a:t>Le monde du travail et le phénomène du « </a:t>
            </a:r>
            <a:r>
              <a:rPr lang="fr-BE" dirty="0" err="1"/>
              <a:t>leaky</a:t>
            </a:r>
            <a:r>
              <a:rPr lang="fr-BE" dirty="0"/>
              <a:t> pipe ».</a:t>
            </a:r>
          </a:p>
        </p:txBody>
      </p:sp>
      <p:sp>
        <p:nvSpPr>
          <p:cNvPr id="3" name="Titre 2"/>
          <p:cNvSpPr>
            <a:spLocks noGrp="1"/>
          </p:cNvSpPr>
          <p:nvPr>
            <p:ph type="title"/>
          </p:nvPr>
        </p:nvSpPr>
        <p:spPr/>
        <p:txBody>
          <a:bodyPr/>
          <a:lstStyle/>
          <a:p>
            <a:r>
              <a:rPr lang="fr-BE" dirty="0"/>
              <a:t>Pour quelles raisons? (4)</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14</a:t>
            </a:fld>
            <a:endParaRPr lang="fr-BE"/>
          </a:p>
        </p:txBody>
      </p:sp>
    </p:spTree>
    <p:extLst>
      <p:ext uri="{BB962C8B-B14F-4D97-AF65-F5344CB8AC3E}">
        <p14:creationId xmlns:p14="http://schemas.microsoft.com/office/powerpoint/2010/main" val="312721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863857"/>
            <a:ext cx="12192000" cy="1130291"/>
          </a:xfrm>
        </p:spPr>
        <p:txBody>
          <a:bodyPr/>
          <a:lstStyle/>
          <a:p>
            <a:r>
              <a:rPr lang="fr-BE" dirty="0"/>
              <a:t>L’absence de rôles-modèles et de communication</a:t>
            </a:r>
            <a:br>
              <a:rPr lang="fr-BE" dirty="0"/>
            </a:br>
            <a:r>
              <a:rPr lang="fr-BE" dirty="0"/>
              <a:t>adaptée aux femmes</a:t>
            </a:r>
          </a:p>
        </p:txBody>
      </p:sp>
      <p:sp>
        <p:nvSpPr>
          <p:cNvPr id="3" name="Titre 2"/>
          <p:cNvSpPr>
            <a:spLocks noGrp="1"/>
          </p:cNvSpPr>
          <p:nvPr>
            <p:ph type="title"/>
          </p:nvPr>
        </p:nvSpPr>
        <p:spPr/>
        <p:txBody>
          <a:bodyPr/>
          <a:lstStyle/>
          <a:p>
            <a:r>
              <a:rPr lang="fr-BE" dirty="0"/>
              <a:t>Pour quelles raisons? (5)</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15</a:t>
            </a:fld>
            <a:endParaRPr lang="fr-BE"/>
          </a:p>
        </p:txBody>
      </p:sp>
    </p:spTree>
    <p:extLst>
      <p:ext uri="{BB962C8B-B14F-4D97-AF65-F5344CB8AC3E}">
        <p14:creationId xmlns:p14="http://schemas.microsoft.com/office/powerpoint/2010/main" val="152169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502217"/>
            <a:ext cx="12192000" cy="1853566"/>
          </a:xfrm>
        </p:spPr>
        <p:txBody>
          <a:bodyPr/>
          <a:lstStyle/>
          <a:p>
            <a:pPr marL="723900" lvl="1" indent="-457200">
              <a:buFont typeface="+mj-lt"/>
              <a:buAutoNum type="arabicPeriod"/>
            </a:pPr>
            <a:r>
              <a:rPr lang="fr-BE" dirty="0">
                <a:solidFill>
                  <a:schemeClr val="tx1">
                    <a:lumMod val="50000"/>
                    <a:lumOff val="50000"/>
                  </a:schemeClr>
                </a:solidFill>
              </a:rPr>
              <a:t>Qu’est-ce que Digital Wallonia.be et que fait </a:t>
            </a:r>
            <a:r>
              <a:rPr lang="fr-BE" dirty="0" err="1">
                <a:solidFill>
                  <a:schemeClr val="tx1">
                    <a:lumMod val="50000"/>
                    <a:lumOff val="50000"/>
                  </a:schemeClr>
                </a:solidFill>
              </a:rPr>
              <a:t>l’AdN</a:t>
            </a:r>
            <a:r>
              <a:rPr lang="fr-BE" dirty="0">
                <a:solidFill>
                  <a:schemeClr val="tx1">
                    <a:lumMod val="50000"/>
                    <a:lumOff val="50000"/>
                  </a:schemeClr>
                </a:solidFill>
              </a:rPr>
              <a:t> dans ce cadre?</a:t>
            </a:r>
          </a:p>
          <a:p>
            <a:pPr marL="723900" lvl="1" indent="-457200">
              <a:buFont typeface="+mj-lt"/>
              <a:buAutoNum type="arabicPeriod"/>
            </a:pPr>
            <a:r>
              <a:rPr lang="fr-BE" dirty="0">
                <a:solidFill>
                  <a:schemeClr val="tx1">
                    <a:lumMod val="50000"/>
                    <a:lumOff val="50000"/>
                  </a:schemeClr>
                </a:solidFill>
              </a:rPr>
              <a:t>L’inclusion des femmes dans les métiers du Numérique.</a:t>
            </a:r>
          </a:p>
          <a:p>
            <a:pPr marL="723900" lvl="1" indent="-457200">
              <a:buFont typeface="+mj-lt"/>
              <a:buAutoNum type="arabicPeriod"/>
            </a:pPr>
            <a:r>
              <a:rPr lang="fr-BE" dirty="0"/>
              <a:t>Actions du Cabinet </a:t>
            </a:r>
            <a:r>
              <a:rPr lang="fr-BE" dirty="0" err="1"/>
              <a:t>Marcourt</a:t>
            </a:r>
            <a:r>
              <a:rPr lang="fr-BE" dirty="0"/>
              <a:t> dans le cadre du décret Genre.</a:t>
            </a:r>
          </a:p>
          <a:p>
            <a:pPr marL="723900" lvl="1" indent="-457200">
              <a:buFont typeface="+mj-lt"/>
              <a:buAutoNum type="arabicPeriod"/>
            </a:pPr>
            <a:r>
              <a:rPr lang="fr-BE" dirty="0">
                <a:solidFill>
                  <a:schemeClr val="tx1">
                    <a:lumMod val="50000"/>
                    <a:lumOff val="50000"/>
                  </a:schemeClr>
                </a:solidFill>
              </a:rPr>
              <a:t>Conclusion.</a:t>
            </a:r>
            <a:endParaRPr lang="fr-FR" dirty="0">
              <a:solidFill>
                <a:schemeClr val="tx1">
                  <a:lumMod val="50000"/>
                  <a:lumOff val="50000"/>
                </a:schemeClr>
              </a:solidFill>
            </a:endParaRPr>
          </a:p>
        </p:txBody>
      </p:sp>
      <p:sp>
        <p:nvSpPr>
          <p:cNvPr id="3" name="Titre 2"/>
          <p:cNvSpPr>
            <a:spLocks noGrp="1"/>
          </p:cNvSpPr>
          <p:nvPr>
            <p:ph type="title"/>
          </p:nvPr>
        </p:nvSpPr>
        <p:spPr/>
        <p:txBody>
          <a:bodyPr/>
          <a:lstStyle/>
          <a:p>
            <a:r>
              <a:rPr lang="fr-BE" dirty="0"/>
              <a:t>Agenda</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008F71-CE5D-455E-8CE3-ECAC7F5B132B}" type="slidenum">
              <a:rPr kumimoji="0" lang="fr-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fr-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383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857" y="794657"/>
            <a:ext cx="7814093" cy="5101765"/>
          </a:xfrm>
        </p:spPr>
      </p:pic>
      <p:sp>
        <p:nvSpPr>
          <p:cNvPr id="3" name="Titre 2"/>
          <p:cNvSpPr>
            <a:spLocks noGrp="1"/>
          </p:cNvSpPr>
          <p:nvPr>
            <p:ph type="title"/>
          </p:nvPr>
        </p:nvSpPr>
        <p:spPr/>
        <p:txBody>
          <a:bodyPr/>
          <a:lstStyle/>
          <a:p>
            <a:r>
              <a:rPr lang="fr-BE" dirty="0"/>
              <a:t>L’équité </a:t>
            </a:r>
            <a:r>
              <a:rPr lang="fr-BE"/>
              <a:t>versus l’égalité</a:t>
            </a:r>
            <a:endParaRPr lang="fr-FR"/>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17</a:t>
            </a:fld>
            <a:endParaRPr lang="fr-BE"/>
          </a:p>
        </p:txBody>
      </p:sp>
    </p:spTree>
    <p:extLst>
      <p:ext uri="{BB962C8B-B14F-4D97-AF65-F5344CB8AC3E}">
        <p14:creationId xmlns:p14="http://schemas.microsoft.com/office/powerpoint/2010/main" val="214649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317277"/>
            <a:ext cx="12192000" cy="4223446"/>
          </a:xfrm>
        </p:spPr>
        <p:txBody>
          <a:bodyPr/>
          <a:lstStyle/>
          <a:p>
            <a:pPr lvl="1"/>
            <a:r>
              <a:rPr lang="fr-BE" b="1" dirty="0"/>
              <a:t>11/04/2014 : </a:t>
            </a:r>
            <a:r>
              <a:rPr lang="fr-BE" dirty="0"/>
              <a:t>vote du décret Genre visant l’intégration de la notion de genre dans TOUTES les politiques régionales à terme.</a:t>
            </a:r>
          </a:p>
          <a:p>
            <a:pPr lvl="1"/>
            <a:r>
              <a:rPr lang="fr-BE" dirty="0"/>
              <a:t>Conformément à l’accord de gouvernement les ministres se sont engagés à « </a:t>
            </a:r>
            <a:r>
              <a:rPr lang="fr-BE" dirty="0" err="1"/>
              <a:t>genrer</a:t>
            </a:r>
            <a:r>
              <a:rPr lang="fr-BE" dirty="0"/>
              <a:t> » au minimum deux de leurs politiques d’ici la fin de la législature. (2019)</a:t>
            </a:r>
          </a:p>
          <a:p>
            <a:pPr lvl="1"/>
            <a:r>
              <a:rPr lang="fr-BE" b="1" dirty="0"/>
              <a:t>Le « </a:t>
            </a:r>
            <a:r>
              <a:rPr lang="fr-BE" b="1" dirty="0" err="1"/>
              <a:t>mainstreaming</a:t>
            </a:r>
            <a:r>
              <a:rPr lang="fr-BE" b="1" dirty="0"/>
              <a:t> de genre » </a:t>
            </a:r>
            <a:r>
              <a:rPr lang="fr-BE" dirty="0"/>
              <a:t>doit permettre l’égale participation des hommes et des femmes dans tous les domaines et à tous les niveaux de la vie en société.</a:t>
            </a:r>
          </a:p>
          <a:p>
            <a:pPr lvl="1"/>
            <a:r>
              <a:rPr lang="fr-BE" b="1" dirty="0"/>
              <a:t>Les deux politiques qui ont été choisies sont :</a:t>
            </a:r>
          </a:p>
          <a:p>
            <a:pPr marL="1173163" lvl="2" indent="-457200">
              <a:buFont typeface="+mj-lt"/>
              <a:buAutoNum type="arabicPeriod"/>
            </a:pPr>
            <a:r>
              <a:rPr lang="fr-BE" dirty="0"/>
              <a:t>Un accès égal des femmes et des hommes à l’entrepreneuriat,</a:t>
            </a:r>
          </a:p>
          <a:p>
            <a:pPr marL="1173163" lvl="2" indent="-457200">
              <a:buFont typeface="+mj-lt"/>
              <a:buAutoNum type="arabicPeriod"/>
            </a:pPr>
            <a:r>
              <a:rPr lang="fr-BE" dirty="0"/>
              <a:t>Métiers des TIC : vers une meilleure égalité professionnelle entre les femmes et les hommes.</a:t>
            </a:r>
          </a:p>
        </p:txBody>
      </p:sp>
      <p:sp>
        <p:nvSpPr>
          <p:cNvPr id="3" name="Titre 2"/>
          <p:cNvSpPr>
            <a:spLocks noGrp="1"/>
          </p:cNvSpPr>
          <p:nvPr>
            <p:ph type="title"/>
          </p:nvPr>
        </p:nvSpPr>
        <p:spPr>
          <a:xfrm>
            <a:off x="0" y="1"/>
            <a:ext cx="12192000" cy="1187042"/>
          </a:xfrm>
        </p:spPr>
        <p:txBody>
          <a:bodyPr/>
          <a:lstStyle/>
          <a:p>
            <a:r>
              <a:rPr lang="fr-BE" dirty="0"/>
              <a:t> </a:t>
            </a:r>
            <a:r>
              <a:rPr lang="fr-BE" dirty="0" err="1"/>
              <a:t>Gender</a:t>
            </a:r>
            <a:r>
              <a:rPr lang="fr-BE" dirty="0"/>
              <a:t> </a:t>
            </a:r>
            <a:r>
              <a:rPr lang="fr-BE" dirty="0" err="1"/>
              <a:t>Mainstreaming</a:t>
            </a:r>
            <a:r>
              <a:rPr lang="fr-BE" dirty="0"/>
              <a:t> ou</a:t>
            </a:r>
            <a:br>
              <a:rPr lang="fr-BE" dirty="0"/>
            </a:br>
            <a:r>
              <a:rPr lang="fr-BE" dirty="0"/>
              <a:t>approche intégrée de la notion de genre</a:t>
            </a:r>
          </a:p>
        </p:txBody>
      </p:sp>
      <p:sp>
        <p:nvSpPr>
          <p:cNvPr id="4" name="Espace réservé du texte 3"/>
          <p:cNvSpPr>
            <a:spLocks noGrp="1"/>
          </p:cNvSpPr>
          <p:nvPr>
            <p:ph type="body" sz="quarter" idx="13"/>
          </p:nvPr>
        </p:nvSpPr>
        <p:spPr/>
        <p:txBody>
          <a:bodyPr/>
          <a:lstStyle/>
          <a:p>
            <a:endParaRPr lang="fr-BE" dirty="0"/>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18</a:t>
            </a:fld>
            <a:endParaRPr lang="fr-BE"/>
          </a:p>
        </p:txBody>
      </p:sp>
    </p:spTree>
    <p:extLst>
      <p:ext uri="{BB962C8B-B14F-4D97-AF65-F5344CB8AC3E}">
        <p14:creationId xmlns:p14="http://schemas.microsoft.com/office/powerpoint/2010/main" val="89500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617360"/>
            <a:ext cx="12192000" cy="3623281"/>
          </a:xfrm>
        </p:spPr>
        <p:txBody>
          <a:bodyPr/>
          <a:lstStyle/>
          <a:p>
            <a:pPr marL="723900" lvl="1" indent="-457200">
              <a:buFont typeface="+mj-lt"/>
              <a:buAutoNum type="arabicPeriod"/>
            </a:pPr>
            <a:r>
              <a:rPr lang="fr-BE" dirty="0"/>
              <a:t>Sensibiliser dès le plus jeune âge à «la pensée informatique/algorithmique et au Numérique ». Former les professeurs aux outils numériques.</a:t>
            </a:r>
          </a:p>
          <a:p>
            <a:pPr marL="723900" lvl="1" indent="-457200">
              <a:buFont typeface="+mj-lt"/>
              <a:buAutoNum type="arabicPeriod"/>
            </a:pPr>
            <a:r>
              <a:rPr lang="fr-BE" dirty="0"/>
              <a:t>Lancer une campagne de communication sur l’ensemble des canaux de diffusion véhiculant, d’une part, une image attractive/moderne des métiers du Numérique et, d’autre part, mettant l’accent sur les opportunités d’emploi dans les secteurs numériques.</a:t>
            </a:r>
          </a:p>
          <a:p>
            <a:pPr marL="723900" lvl="1" indent="-457200">
              <a:buFont typeface="+mj-lt"/>
              <a:buAutoNum type="arabicPeriod"/>
            </a:pPr>
            <a:r>
              <a:rPr lang="fr-BE" dirty="0"/>
              <a:t>Procéder à une analyse fine de l’évolution des métiers du Numérique afin de moderniser les nomenclatures traditionnelles devenues obsolètes et ce, afin de les rendre plus attrayantes pour les femmes.</a:t>
            </a:r>
          </a:p>
        </p:txBody>
      </p:sp>
      <p:sp>
        <p:nvSpPr>
          <p:cNvPr id="3" name="Titre 2"/>
          <p:cNvSpPr>
            <a:spLocks noGrp="1"/>
          </p:cNvSpPr>
          <p:nvPr>
            <p:ph type="title"/>
          </p:nvPr>
        </p:nvSpPr>
        <p:spPr/>
        <p:txBody>
          <a:bodyPr/>
          <a:lstStyle/>
          <a:p>
            <a:r>
              <a:rPr lang="fr-BE" dirty="0"/>
              <a:t>Un groupe de travail pour définir 3 mesures prioritaires</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19</a:t>
            </a:fld>
            <a:endParaRPr lang="fr-BE"/>
          </a:p>
        </p:txBody>
      </p:sp>
    </p:spTree>
    <p:extLst>
      <p:ext uri="{BB962C8B-B14F-4D97-AF65-F5344CB8AC3E}">
        <p14:creationId xmlns:p14="http://schemas.microsoft.com/office/powerpoint/2010/main" val="45579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502217"/>
            <a:ext cx="12192000" cy="1853566"/>
          </a:xfrm>
        </p:spPr>
        <p:txBody>
          <a:bodyPr/>
          <a:lstStyle/>
          <a:p>
            <a:pPr marL="723900" lvl="1" indent="-457200">
              <a:buFont typeface="+mj-lt"/>
              <a:buAutoNum type="arabicPeriod"/>
            </a:pPr>
            <a:r>
              <a:rPr lang="fr-BE" dirty="0"/>
              <a:t>Qu’est-ce que </a:t>
            </a:r>
            <a:r>
              <a:rPr lang="fr-BE" dirty="0" err="1"/>
              <a:t>Digitalwallonia</a:t>
            </a:r>
            <a:r>
              <a:rPr lang="fr-BE" dirty="0"/>
              <a:t> et que fait </a:t>
            </a:r>
            <a:r>
              <a:rPr lang="fr-BE" dirty="0" err="1"/>
              <a:t>l’AdN</a:t>
            </a:r>
            <a:r>
              <a:rPr lang="fr-BE" dirty="0"/>
              <a:t> dans ce cadre?</a:t>
            </a:r>
          </a:p>
          <a:p>
            <a:pPr marL="723900" lvl="1" indent="-457200">
              <a:buFont typeface="+mj-lt"/>
              <a:buAutoNum type="arabicPeriod"/>
            </a:pPr>
            <a:r>
              <a:rPr lang="fr-BE" dirty="0">
                <a:solidFill>
                  <a:schemeClr val="tx1">
                    <a:lumMod val="50000"/>
                    <a:lumOff val="50000"/>
                  </a:schemeClr>
                </a:solidFill>
              </a:rPr>
              <a:t>L’inclusion des femmes dans les métiers du numérique.</a:t>
            </a:r>
          </a:p>
          <a:p>
            <a:pPr marL="723900" lvl="1" indent="-457200">
              <a:buFont typeface="+mj-lt"/>
              <a:buAutoNum type="arabicPeriod"/>
            </a:pPr>
            <a:r>
              <a:rPr lang="fr-BE" dirty="0">
                <a:solidFill>
                  <a:schemeClr val="tx1">
                    <a:lumMod val="50000"/>
                    <a:lumOff val="50000"/>
                  </a:schemeClr>
                </a:solidFill>
              </a:rPr>
              <a:t>Actions du cabinet </a:t>
            </a:r>
            <a:r>
              <a:rPr lang="fr-BE" dirty="0" err="1">
                <a:solidFill>
                  <a:schemeClr val="tx1">
                    <a:lumMod val="50000"/>
                    <a:lumOff val="50000"/>
                  </a:schemeClr>
                </a:solidFill>
              </a:rPr>
              <a:t>Marcourt</a:t>
            </a:r>
            <a:r>
              <a:rPr lang="fr-BE" dirty="0">
                <a:solidFill>
                  <a:schemeClr val="tx1">
                    <a:lumMod val="50000"/>
                    <a:lumOff val="50000"/>
                  </a:schemeClr>
                </a:solidFill>
              </a:rPr>
              <a:t> dans le cadre du décret Genre.</a:t>
            </a:r>
          </a:p>
          <a:p>
            <a:pPr marL="723900" lvl="1" indent="-457200">
              <a:buFont typeface="+mj-lt"/>
              <a:buAutoNum type="arabicPeriod"/>
            </a:pPr>
            <a:r>
              <a:rPr lang="fr-BE" dirty="0">
                <a:solidFill>
                  <a:schemeClr val="tx1">
                    <a:lumMod val="50000"/>
                    <a:lumOff val="50000"/>
                  </a:schemeClr>
                </a:solidFill>
              </a:rPr>
              <a:t>Conclusion.</a:t>
            </a:r>
            <a:endParaRPr lang="fr-FR" dirty="0">
              <a:solidFill>
                <a:schemeClr val="tx1">
                  <a:lumMod val="50000"/>
                  <a:lumOff val="50000"/>
                </a:schemeClr>
              </a:solidFill>
            </a:endParaRPr>
          </a:p>
        </p:txBody>
      </p:sp>
      <p:sp>
        <p:nvSpPr>
          <p:cNvPr id="3" name="Titre 2"/>
          <p:cNvSpPr>
            <a:spLocks noGrp="1"/>
          </p:cNvSpPr>
          <p:nvPr>
            <p:ph type="title"/>
          </p:nvPr>
        </p:nvSpPr>
        <p:spPr/>
        <p:txBody>
          <a:bodyPr/>
          <a:lstStyle/>
          <a:p>
            <a:r>
              <a:rPr lang="fr-BE" dirty="0"/>
              <a:t>Agenda</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2</a:t>
            </a:fld>
            <a:endParaRPr lang="fr-BE"/>
          </a:p>
        </p:txBody>
      </p:sp>
    </p:spTree>
    <p:extLst>
      <p:ext uri="{BB962C8B-B14F-4D97-AF65-F5344CB8AC3E}">
        <p14:creationId xmlns:p14="http://schemas.microsoft.com/office/powerpoint/2010/main" val="379626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502217"/>
            <a:ext cx="12192000" cy="1853566"/>
          </a:xfrm>
        </p:spPr>
        <p:txBody>
          <a:bodyPr/>
          <a:lstStyle/>
          <a:p>
            <a:pPr marL="723900" lvl="1" indent="-457200">
              <a:buFont typeface="+mj-lt"/>
              <a:buAutoNum type="arabicPeriod"/>
            </a:pPr>
            <a:r>
              <a:rPr lang="fr-BE" dirty="0">
                <a:solidFill>
                  <a:schemeClr val="tx1">
                    <a:lumMod val="50000"/>
                    <a:lumOff val="50000"/>
                  </a:schemeClr>
                </a:solidFill>
              </a:rPr>
              <a:t>Qu’est-ce que Digital Wallonia.be et que fait </a:t>
            </a:r>
            <a:r>
              <a:rPr lang="fr-BE" dirty="0" err="1">
                <a:solidFill>
                  <a:schemeClr val="tx1">
                    <a:lumMod val="50000"/>
                    <a:lumOff val="50000"/>
                  </a:schemeClr>
                </a:solidFill>
              </a:rPr>
              <a:t>l’AdN</a:t>
            </a:r>
            <a:r>
              <a:rPr lang="fr-BE" dirty="0">
                <a:solidFill>
                  <a:schemeClr val="tx1">
                    <a:lumMod val="50000"/>
                    <a:lumOff val="50000"/>
                  </a:schemeClr>
                </a:solidFill>
              </a:rPr>
              <a:t> dans ce cadre?</a:t>
            </a:r>
          </a:p>
          <a:p>
            <a:pPr marL="723900" lvl="1" indent="-457200">
              <a:buFont typeface="+mj-lt"/>
              <a:buAutoNum type="arabicPeriod"/>
            </a:pPr>
            <a:r>
              <a:rPr lang="fr-BE" dirty="0">
                <a:solidFill>
                  <a:schemeClr val="tx1">
                    <a:lumMod val="50000"/>
                    <a:lumOff val="50000"/>
                  </a:schemeClr>
                </a:solidFill>
              </a:rPr>
              <a:t>L’inclusion des femmes dans les métiers du Numérique.</a:t>
            </a:r>
          </a:p>
          <a:p>
            <a:pPr marL="723900" lvl="1" indent="-457200">
              <a:buFont typeface="+mj-lt"/>
              <a:buAutoNum type="arabicPeriod"/>
            </a:pPr>
            <a:r>
              <a:rPr lang="fr-BE" dirty="0">
                <a:solidFill>
                  <a:schemeClr val="tx1">
                    <a:lumMod val="50000"/>
                    <a:lumOff val="50000"/>
                  </a:schemeClr>
                </a:solidFill>
              </a:rPr>
              <a:t>Actions du Cabinet </a:t>
            </a:r>
            <a:r>
              <a:rPr lang="fr-BE" dirty="0" err="1">
                <a:solidFill>
                  <a:schemeClr val="tx1">
                    <a:lumMod val="50000"/>
                    <a:lumOff val="50000"/>
                  </a:schemeClr>
                </a:solidFill>
              </a:rPr>
              <a:t>Marcourt</a:t>
            </a:r>
            <a:r>
              <a:rPr lang="fr-BE" dirty="0">
                <a:solidFill>
                  <a:schemeClr val="tx1">
                    <a:lumMod val="50000"/>
                    <a:lumOff val="50000"/>
                  </a:schemeClr>
                </a:solidFill>
              </a:rPr>
              <a:t> dans le cadre du décret Genre.</a:t>
            </a:r>
          </a:p>
          <a:p>
            <a:pPr marL="723900" lvl="1" indent="-457200">
              <a:buFont typeface="+mj-lt"/>
              <a:buAutoNum type="arabicPeriod"/>
            </a:pPr>
            <a:r>
              <a:rPr lang="fr-BE" dirty="0"/>
              <a:t>Conclusion.</a:t>
            </a:r>
            <a:endParaRPr lang="fr-FR" dirty="0"/>
          </a:p>
        </p:txBody>
      </p:sp>
      <p:sp>
        <p:nvSpPr>
          <p:cNvPr id="3" name="Titre 2"/>
          <p:cNvSpPr>
            <a:spLocks noGrp="1"/>
          </p:cNvSpPr>
          <p:nvPr>
            <p:ph type="title"/>
          </p:nvPr>
        </p:nvSpPr>
        <p:spPr/>
        <p:txBody>
          <a:bodyPr/>
          <a:lstStyle/>
          <a:p>
            <a:r>
              <a:rPr lang="fr-BE" dirty="0"/>
              <a:t>Agenda</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8008F71-CE5D-455E-8CE3-ECAC7F5B132B}" type="slidenum">
              <a:rPr kumimoji="0" lang="fr-B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fr-B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752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632751"/>
            <a:ext cx="12192000" cy="3592504"/>
          </a:xfrm>
        </p:spPr>
        <p:txBody>
          <a:bodyPr/>
          <a:lstStyle/>
          <a:p>
            <a:r>
              <a:rPr lang="fr-BE" b="1" dirty="0"/>
              <a:t>Le changement est en marche.</a:t>
            </a:r>
            <a:br>
              <a:rPr lang="fr-BE" b="1" dirty="0"/>
            </a:br>
            <a:r>
              <a:rPr lang="fr-BE" b="1" dirty="0"/>
              <a:t>Réduire les disparités de genre notamment, dans l’accès aux formations et métiers du Numérique est non seulement, un défi éthique, mais une réelle opportunité économique.</a:t>
            </a:r>
            <a:r>
              <a:rPr lang="fr-BE" dirty="0"/>
              <a:t/>
            </a:r>
            <a:br>
              <a:rPr lang="fr-BE" dirty="0"/>
            </a:br>
            <a:r>
              <a:rPr lang="fr-BE" dirty="0"/>
              <a:t>La propension des hommes à être dans l’action (DO) est complémentaire de celle des femmes davantage intéressées par les interactions sociales (CARE).</a:t>
            </a:r>
          </a:p>
        </p:txBody>
      </p:sp>
      <p:sp>
        <p:nvSpPr>
          <p:cNvPr id="3" name="Titre 2"/>
          <p:cNvSpPr>
            <a:spLocks noGrp="1"/>
          </p:cNvSpPr>
          <p:nvPr>
            <p:ph type="title"/>
          </p:nvPr>
        </p:nvSpPr>
        <p:spPr/>
        <p:txBody>
          <a:bodyPr/>
          <a:lstStyle/>
          <a:p>
            <a:r>
              <a:rPr lang="fr-BE" dirty="0"/>
              <a:t>Conclusion</a:t>
            </a:r>
          </a:p>
        </p:txBody>
      </p:sp>
      <p:sp>
        <p:nvSpPr>
          <p:cNvPr id="4" name="Espace réservé du texte 3"/>
          <p:cNvSpPr>
            <a:spLocks noGrp="1"/>
          </p:cNvSpPr>
          <p:nvPr>
            <p:ph type="body" sz="quarter" idx="13"/>
          </p:nvPr>
        </p:nvSpPr>
        <p:spPr/>
        <p:txBody>
          <a:bodyPr/>
          <a:lstStyle/>
          <a:p>
            <a:endParaRPr lang="fr-BE"/>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21</a:t>
            </a:fld>
            <a:endParaRPr lang="fr-BE"/>
          </a:p>
        </p:txBody>
      </p:sp>
    </p:spTree>
    <p:extLst>
      <p:ext uri="{BB962C8B-B14F-4D97-AF65-F5344CB8AC3E}">
        <p14:creationId xmlns:p14="http://schemas.microsoft.com/office/powerpoint/2010/main" val="278605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8008F71-CE5D-455E-8CE3-ECAC7F5B132B}" type="slidenum">
              <a:rPr lang="fr-BE" smtClean="0"/>
              <a:pPr/>
              <a:t>22</a:t>
            </a:fld>
            <a:endParaRPr lang="fr-BE" dirty="0"/>
          </a:p>
        </p:txBody>
      </p:sp>
      <p:sp>
        <p:nvSpPr>
          <p:cNvPr id="3" name="Espace réservé du texte 2"/>
          <p:cNvSpPr>
            <a:spLocks noGrp="1"/>
          </p:cNvSpPr>
          <p:nvPr>
            <p:ph type="body" sz="quarter" idx="13"/>
          </p:nvPr>
        </p:nvSpPr>
        <p:spPr/>
        <p:txBody>
          <a:bodyPr/>
          <a:lstStyle/>
          <a:p>
            <a:r>
              <a:rPr lang="fr-BE" dirty="0"/>
              <a:t>Hélène Raimond</a:t>
            </a:r>
          </a:p>
          <a:p>
            <a:r>
              <a:rPr lang="fr-BE" dirty="0"/>
              <a:t>Expert. Digital Transformation </a:t>
            </a:r>
            <a:r>
              <a:rPr lang="fr-BE" dirty="0" err="1"/>
              <a:t>Ambassador</a:t>
            </a:r>
            <a:r>
              <a:rPr lang="fr-BE" dirty="0"/>
              <a:t/>
            </a:r>
            <a:br>
              <a:rPr lang="fr-BE" dirty="0"/>
            </a:br>
            <a:r>
              <a:rPr lang="fr-BE" dirty="0">
                <a:solidFill>
                  <a:schemeClr val="tx1">
                    <a:lumMod val="50000"/>
                    <a:lumOff val="50000"/>
                  </a:schemeClr>
                </a:solidFill>
                <a:hlinkClick r:id="rId3"/>
              </a:rPr>
              <a:t>helene.raimond@adn.aei.be</a:t>
            </a:r>
            <a:endParaRPr lang="fr-BE" dirty="0">
              <a:solidFill>
                <a:schemeClr val="tx1">
                  <a:lumMod val="50000"/>
                  <a:lumOff val="50000"/>
                </a:schemeClr>
              </a:solidFill>
            </a:endParaRPr>
          </a:p>
        </p:txBody>
      </p:sp>
      <p:sp>
        <p:nvSpPr>
          <p:cNvPr id="4" name="Espace réservé du texte 3"/>
          <p:cNvSpPr>
            <a:spLocks noGrp="1"/>
          </p:cNvSpPr>
          <p:nvPr>
            <p:ph type="body" sz="quarter" idx="14"/>
          </p:nvPr>
        </p:nvSpPr>
        <p:spPr/>
        <p:txBody>
          <a:bodyPr/>
          <a:lstStyle/>
          <a:p>
            <a:endParaRPr lang="fr-BE"/>
          </a:p>
        </p:txBody>
      </p:sp>
    </p:spTree>
    <p:extLst>
      <p:ext uri="{BB962C8B-B14F-4D97-AF65-F5344CB8AC3E}">
        <p14:creationId xmlns:p14="http://schemas.microsoft.com/office/powerpoint/2010/main" val="623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1494254" y="1992981"/>
            <a:ext cx="4178968" cy="442035"/>
          </a:xfrm>
        </p:spPr>
        <p:txBody>
          <a:bodyPr/>
          <a:lstStyle/>
          <a:p>
            <a:r>
              <a:rPr lang="fr-BE"/>
              <a:t>Economie par le numérique</a:t>
            </a:r>
            <a:endParaRPr lang="fr-FR"/>
          </a:p>
        </p:txBody>
      </p:sp>
      <p:sp>
        <p:nvSpPr>
          <p:cNvPr id="3" name="Espace réservé du texte 2"/>
          <p:cNvSpPr>
            <a:spLocks noGrp="1"/>
          </p:cNvSpPr>
          <p:nvPr>
            <p:ph type="body" sz="quarter" idx="15"/>
          </p:nvPr>
        </p:nvSpPr>
        <p:spPr>
          <a:xfrm>
            <a:off x="5991284" y="1992981"/>
            <a:ext cx="4646967" cy="442035"/>
          </a:xfrm>
        </p:spPr>
        <p:txBody>
          <a:bodyPr/>
          <a:lstStyle/>
          <a:p>
            <a:r>
              <a:rPr lang="fr-BE"/>
              <a:t>Territoire connecté &amp; intelligent</a:t>
            </a:r>
            <a:endParaRPr lang="fr-FR"/>
          </a:p>
        </p:txBody>
      </p:sp>
      <p:sp>
        <p:nvSpPr>
          <p:cNvPr id="4" name="Espace réservé du texte 3"/>
          <p:cNvSpPr>
            <a:spLocks noGrp="1"/>
          </p:cNvSpPr>
          <p:nvPr>
            <p:ph type="body" sz="quarter" idx="16"/>
          </p:nvPr>
        </p:nvSpPr>
        <p:spPr>
          <a:xfrm>
            <a:off x="3348420" y="4365471"/>
            <a:ext cx="2915670" cy="442035"/>
          </a:xfrm>
        </p:spPr>
        <p:txBody>
          <a:bodyPr/>
          <a:lstStyle/>
          <a:p>
            <a:r>
              <a:rPr lang="fr-BE"/>
              <a:t>Compétences &amp; emploi</a:t>
            </a:r>
            <a:endParaRPr lang="fr-FR"/>
          </a:p>
        </p:txBody>
      </p:sp>
      <p:sp>
        <p:nvSpPr>
          <p:cNvPr id="5" name="Espace réservé du texte 4"/>
          <p:cNvSpPr>
            <a:spLocks noGrp="1"/>
          </p:cNvSpPr>
          <p:nvPr>
            <p:ph type="body" sz="quarter" idx="17"/>
          </p:nvPr>
        </p:nvSpPr>
        <p:spPr>
          <a:xfrm>
            <a:off x="1494253" y="907301"/>
            <a:ext cx="4032000" cy="1180699"/>
          </a:xfrm>
        </p:spPr>
        <p:txBody>
          <a:bodyPr/>
          <a:lstStyle/>
          <a:p>
            <a:r>
              <a:rPr lang="fr-BE"/>
              <a:t>Le redéploiement de l’économie</a:t>
            </a:r>
            <a:br>
              <a:rPr lang="fr-BE"/>
            </a:br>
            <a:r>
              <a:rPr lang="fr-BE"/>
              <a:t>wallonne passe par une</a:t>
            </a:r>
            <a:br>
              <a:rPr lang="fr-BE"/>
            </a:br>
            <a:r>
              <a:rPr lang="fr-BE"/>
              <a:t>augmentation forte et rapide</a:t>
            </a:r>
          </a:p>
          <a:p>
            <a:r>
              <a:rPr lang="fr-BE"/>
              <a:t>de l’intensité numérique des entreprises.</a:t>
            </a:r>
          </a:p>
        </p:txBody>
      </p:sp>
      <p:sp>
        <p:nvSpPr>
          <p:cNvPr id="6" name="Espace réservé du texte 5"/>
          <p:cNvSpPr>
            <a:spLocks noGrp="1"/>
          </p:cNvSpPr>
          <p:nvPr>
            <p:ph type="body" sz="quarter" idx="18"/>
          </p:nvPr>
        </p:nvSpPr>
        <p:spPr>
          <a:xfrm>
            <a:off x="6138253" y="907301"/>
            <a:ext cx="5024118" cy="1180699"/>
          </a:xfrm>
        </p:spPr>
        <p:txBody>
          <a:bodyPr/>
          <a:lstStyle/>
          <a:p>
            <a:r>
              <a:rPr lang="fr-BE"/>
              <a:t>Facteur de compétitivité, connecté au THD</a:t>
            </a:r>
            <a:br>
              <a:rPr lang="fr-BE"/>
            </a:br>
            <a:r>
              <a:rPr lang="fr-BE"/>
              <a:t>et intelligent, le territoire offre un accès illimité aux usages numériques et agit comme catalyseur du développement industriel et économique.</a:t>
            </a:r>
            <a:endParaRPr lang="fr-FR"/>
          </a:p>
        </p:txBody>
      </p:sp>
      <p:sp>
        <p:nvSpPr>
          <p:cNvPr id="7" name="Espace réservé du texte 6"/>
          <p:cNvSpPr>
            <a:spLocks noGrp="1"/>
          </p:cNvSpPr>
          <p:nvPr>
            <p:ph type="body" sz="quarter" idx="19"/>
          </p:nvPr>
        </p:nvSpPr>
        <p:spPr>
          <a:xfrm>
            <a:off x="2214252" y="4712490"/>
            <a:ext cx="5148000" cy="1180699"/>
          </a:xfrm>
        </p:spPr>
        <p:txBody>
          <a:bodyPr/>
          <a:lstStyle/>
          <a:p>
            <a:r>
              <a:rPr lang="fr-BE"/>
              <a:t>Les Wallons acteurs de la transformation numérique par l’acquisition des compétences</a:t>
            </a:r>
            <a:br>
              <a:rPr lang="fr-BE"/>
            </a:br>
            <a:r>
              <a:rPr lang="fr-BE"/>
              <a:t>technologiques et l’adoption</a:t>
            </a:r>
            <a:br>
              <a:rPr lang="fr-BE"/>
            </a:br>
            <a:r>
              <a:rPr lang="fr-BE"/>
              <a:t>des comportements entrepreneuriaux.</a:t>
            </a:r>
          </a:p>
        </p:txBody>
      </p:sp>
      <p:sp>
        <p:nvSpPr>
          <p:cNvPr id="8" name="Espace réservé du texte 7"/>
          <p:cNvSpPr>
            <a:spLocks noGrp="1"/>
          </p:cNvSpPr>
          <p:nvPr>
            <p:ph type="body" sz="quarter" idx="20"/>
          </p:nvPr>
        </p:nvSpPr>
        <p:spPr>
          <a:xfrm>
            <a:off x="7290253" y="3348000"/>
            <a:ext cx="3305906" cy="1180699"/>
          </a:xfrm>
        </p:spPr>
        <p:txBody>
          <a:bodyPr/>
          <a:lstStyle/>
          <a:p>
            <a:r>
              <a:rPr lang="fr-BE"/>
              <a:t>Une génération nouvelle de services publics, ouverts et transparents, exemples et vecteurs de la transformation numérique.</a:t>
            </a:r>
          </a:p>
        </p:txBody>
      </p:sp>
      <p:sp>
        <p:nvSpPr>
          <p:cNvPr id="9" name="Espace réservé du texte 8"/>
          <p:cNvSpPr>
            <a:spLocks noGrp="1"/>
          </p:cNvSpPr>
          <p:nvPr>
            <p:ph type="body" sz="quarter" idx="21"/>
          </p:nvPr>
        </p:nvSpPr>
        <p:spPr/>
        <p:txBody>
          <a:bodyPr/>
          <a:lstStyle/>
          <a:p>
            <a:r>
              <a:rPr lang="fr-BE"/>
              <a:t>Services publics</a:t>
            </a:r>
            <a:endParaRPr lang="fr-FR"/>
          </a:p>
        </p:txBody>
      </p:sp>
      <p:sp>
        <p:nvSpPr>
          <p:cNvPr id="10" name="Espace réservé du texte 9"/>
          <p:cNvSpPr>
            <a:spLocks noGrp="1"/>
          </p:cNvSpPr>
          <p:nvPr>
            <p:ph type="body" sz="quarter" idx="22"/>
          </p:nvPr>
        </p:nvSpPr>
        <p:spPr>
          <a:xfrm>
            <a:off x="5385366" y="2803334"/>
            <a:ext cx="1378583" cy="811367"/>
          </a:xfrm>
        </p:spPr>
        <p:txBody>
          <a:bodyPr/>
          <a:lstStyle/>
          <a:p>
            <a:r>
              <a:rPr lang="fr-BE"/>
              <a:t>Secteur du</a:t>
            </a:r>
            <a:br>
              <a:rPr lang="fr-BE"/>
            </a:br>
            <a:r>
              <a:rPr lang="fr-BE"/>
              <a:t>numérique</a:t>
            </a:r>
            <a:endParaRPr lang="fr-FR"/>
          </a:p>
        </p:txBody>
      </p:sp>
      <p:sp>
        <p:nvSpPr>
          <p:cNvPr id="11" name="Espace réservé du texte 10"/>
          <p:cNvSpPr>
            <a:spLocks noGrp="1"/>
          </p:cNvSpPr>
          <p:nvPr>
            <p:ph type="body" sz="quarter" idx="13"/>
          </p:nvPr>
        </p:nvSpPr>
        <p:spPr/>
        <p:txBody>
          <a:bodyPr/>
          <a:lstStyle/>
          <a:p>
            <a:r>
              <a:rPr lang="fr-BE"/>
              <a:t>www.digitalwallonia.be</a:t>
            </a:r>
            <a:endParaRPr lang="fr-FR"/>
          </a:p>
        </p:txBody>
      </p:sp>
      <p:sp>
        <p:nvSpPr>
          <p:cNvPr id="12" name="Espace réservé du numéro de diapositive 11"/>
          <p:cNvSpPr>
            <a:spLocks noGrp="1"/>
          </p:cNvSpPr>
          <p:nvPr>
            <p:ph type="sldNum" sz="quarter" idx="4"/>
          </p:nvPr>
        </p:nvSpPr>
        <p:spPr/>
        <p:txBody>
          <a:bodyPr/>
          <a:lstStyle/>
          <a:p>
            <a:fld id="{68008F71-CE5D-455E-8CE3-ECAC7F5B132B}" type="slidenum">
              <a:rPr lang="fr-BE" smtClean="0"/>
              <a:pPr/>
              <a:t>3</a:t>
            </a:fld>
            <a:endParaRPr lang="fr-BE"/>
          </a:p>
        </p:txBody>
      </p:sp>
      <p:sp>
        <p:nvSpPr>
          <p:cNvPr id="13" name="Rectangle 10"/>
          <p:cNvSpPr/>
          <p:nvPr/>
        </p:nvSpPr>
        <p:spPr>
          <a:xfrm>
            <a:off x="912779" y="2713168"/>
            <a:ext cx="3243278" cy="1485660"/>
          </a:xfrm>
          <a:prstGeom prst="wedgeRectCallout">
            <a:avLst>
              <a:gd name="adj1" fmla="val 95735"/>
              <a:gd name="adj2" fmla="val -14366"/>
            </a:avLst>
          </a:prstGeom>
          <a:solidFill>
            <a:srgbClr val="B2E1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49846" bIns="49846" rtlCol="0" anchor="ctr">
            <a:spAutoFit/>
          </a:bodyPr>
          <a:lstStyle/>
          <a:p>
            <a:pPr algn="ctr"/>
            <a:r>
              <a:rPr lang="fr-BE">
                <a:solidFill>
                  <a:prstClr val="black"/>
                </a:solidFill>
              </a:rPr>
              <a:t>Un secteur du numérique fort et une recherche pointue, susceptibles de capter et maintenir la valeur du numérique sur le territoire.</a:t>
            </a:r>
          </a:p>
        </p:txBody>
      </p:sp>
      <p:sp>
        <p:nvSpPr>
          <p:cNvPr id="14" name="Titre 3"/>
          <p:cNvSpPr txBox="1">
            <a:spLocks/>
          </p:cNvSpPr>
          <p:nvPr/>
        </p:nvSpPr>
        <p:spPr>
          <a:xfrm>
            <a:off x="0" y="1"/>
            <a:ext cx="12192000" cy="647664"/>
          </a:xfrm>
          <a:prstGeom prst="rect">
            <a:avLst/>
          </a:prstGeom>
        </p:spPr>
        <p:txBody>
          <a:bodyPr/>
          <a:lstStyle>
            <a:lvl1pPr algn="ctr" defTabSz="914400" rtl="0" eaLnBrk="1" latinLnBrk="0" hangingPunct="1">
              <a:lnSpc>
                <a:spcPct val="100000"/>
              </a:lnSpc>
              <a:spcBef>
                <a:spcPct val="0"/>
              </a:spcBef>
              <a:buNone/>
              <a:defRPr sz="4000" kern="1200" baseline="0">
                <a:solidFill>
                  <a:srgbClr val="2C6DB4"/>
                </a:solidFill>
                <a:latin typeface="Calibri" panose="020F0502020204030204" pitchFamily="34" charset="0"/>
                <a:ea typeface="+mj-ea"/>
                <a:cs typeface="+mj-cs"/>
              </a:defRPr>
            </a:lvl1pPr>
          </a:lstStyle>
          <a:p>
            <a:r>
              <a:rPr lang="fr-FR"/>
              <a:t>5 thèmes pour une stratégie</a:t>
            </a:r>
            <a:endParaRPr lang="fr-FR" dirty="0"/>
          </a:p>
        </p:txBody>
      </p:sp>
    </p:spTree>
    <p:extLst>
      <p:ext uri="{BB962C8B-B14F-4D97-AF65-F5344CB8AC3E}">
        <p14:creationId xmlns:p14="http://schemas.microsoft.com/office/powerpoint/2010/main" val="394593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8008F71-CE5D-455E-8CE3-ECAC7F5B132B}" type="slidenum">
              <a:rPr lang="fr-BE" sz="1800" kern="0">
                <a:solidFill>
                  <a:sysClr val="windowText" lastClr="000000"/>
                </a:solidFill>
              </a:rPr>
              <a:pPr>
                <a:defRPr/>
              </a:pPr>
              <a:t>4</a:t>
            </a:fld>
            <a:endParaRPr lang="fr-BE" sz="1800" kern="0" dirty="0">
              <a:solidFill>
                <a:sysClr val="windowText" lastClr="000000"/>
              </a:solidFill>
            </a:endParaRPr>
          </a:p>
        </p:txBody>
      </p:sp>
      <p:sp>
        <p:nvSpPr>
          <p:cNvPr id="3" name="Titre 2"/>
          <p:cNvSpPr>
            <a:spLocks noGrp="1"/>
          </p:cNvSpPr>
          <p:nvPr>
            <p:ph type="title"/>
          </p:nvPr>
        </p:nvSpPr>
        <p:spPr/>
        <p:txBody>
          <a:bodyPr/>
          <a:lstStyle/>
          <a:p>
            <a:r>
              <a:rPr lang="fr-BE" dirty="0"/>
              <a:t>5 thèmes / 9 objectifs / 23 axes</a:t>
            </a:r>
          </a:p>
        </p:txBody>
      </p:sp>
      <p:pic>
        <p:nvPicPr>
          <p:cNvPr id="4" name="Image 3"/>
          <p:cNvPicPr>
            <a:picLocks noChangeAspect="1"/>
          </p:cNvPicPr>
          <p:nvPr/>
        </p:nvPicPr>
        <p:blipFill rotWithShape="1">
          <a:blip r:embed="rId2"/>
          <a:srcRect t="2677" b="1087"/>
          <a:stretch/>
        </p:blipFill>
        <p:spPr>
          <a:xfrm>
            <a:off x="1559433" y="756000"/>
            <a:ext cx="9073134" cy="5436000"/>
          </a:xfrm>
          <a:prstGeom prst="rect">
            <a:avLst/>
          </a:prstGeom>
        </p:spPr>
      </p:pic>
      <p:sp>
        <p:nvSpPr>
          <p:cNvPr id="5" name="Rectangle 4"/>
          <p:cNvSpPr/>
          <p:nvPr/>
        </p:nvSpPr>
        <p:spPr>
          <a:xfrm>
            <a:off x="1524001" y="5469147"/>
            <a:ext cx="1224951" cy="61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kern="0">
              <a:solidFill>
                <a:sysClr val="windowText" lastClr="000000"/>
              </a:solidFill>
            </a:endParaRPr>
          </a:p>
        </p:txBody>
      </p:sp>
    </p:spTree>
    <p:extLst>
      <p:ext uri="{BB962C8B-B14F-4D97-AF65-F5344CB8AC3E}">
        <p14:creationId xmlns:p14="http://schemas.microsoft.com/office/powerpoint/2010/main" val="49012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8008F71-CE5D-455E-8CE3-ECAC7F5B132B}" type="slidenum">
              <a:rPr lang="fr-BE" kern="0">
                <a:solidFill>
                  <a:sysClr val="windowText" lastClr="000000"/>
                </a:solidFill>
              </a:rPr>
              <a:pPr>
                <a:defRPr/>
              </a:pPr>
              <a:t>5</a:t>
            </a:fld>
            <a:endParaRPr lang="fr-BE" kern="0" dirty="0">
              <a:solidFill>
                <a:sysClr val="windowText" lastClr="000000"/>
              </a:solidFill>
            </a:endParaRPr>
          </a:p>
        </p:txBody>
      </p:sp>
      <p:sp>
        <p:nvSpPr>
          <p:cNvPr id="3" name="Titre 2"/>
          <p:cNvSpPr>
            <a:spLocks noGrp="1"/>
          </p:cNvSpPr>
          <p:nvPr>
            <p:ph type="title"/>
          </p:nvPr>
        </p:nvSpPr>
        <p:spPr>
          <a:xfrm>
            <a:off x="1524000" y="2"/>
            <a:ext cx="9144000" cy="648433"/>
          </a:xfrm>
        </p:spPr>
        <p:txBody>
          <a:bodyPr/>
          <a:lstStyle/>
          <a:p>
            <a:r>
              <a:rPr lang="fr-BE" dirty="0"/>
              <a:t> Priorités d’action de la stratégie numérique</a:t>
            </a:r>
          </a:p>
        </p:txBody>
      </p:sp>
      <p:sp>
        <p:nvSpPr>
          <p:cNvPr id="5" name="Rectangle 4"/>
          <p:cNvSpPr/>
          <p:nvPr/>
        </p:nvSpPr>
        <p:spPr>
          <a:xfrm>
            <a:off x="1524001" y="5469147"/>
            <a:ext cx="1224951" cy="61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kern="0">
              <a:solidFill>
                <a:sysClr val="windowText" lastClr="000000"/>
              </a:solidFill>
            </a:endParaRPr>
          </a:p>
        </p:txBody>
      </p:sp>
      <p:pic>
        <p:nvPicPr>
          <p:cNvPr id="6" name="Image 5"/>
          <p:cNvPicPr>
            <a:picLocks noChangeAspect="1"/>
          </p:cNvPicPr>
          <p:nvPr/>
        </p:nvPicPr>
        <p:blipFill rotWithShape="1">
          <a:blip r:embed="rId2"/>
          <a:srcRect r="719" b="293"/>
          <a:stretch/>
        </p:blipFill>
        <p:spPr>
          <a:xfrm>
            <a:off x="2511012" y="584620"/>
            <a:ext cx="7308000" cy="5688000"/>
          </a:xfrm>
          <a:prstGeom prst="rect">
            <a:avLst/>
          </a:prstGeom>
        </p:spPr>
      </p:pic>
      <p:sp>
        <p:nvSpPr>
          <p:cNvPr id="7" name="Rectangle 6"/>
          <p:cNvSpPr/>
          <p:nvPr/>
        </p:nvSpPr>
        <p:spPr>
          <a:xfrm>
            <a:off x="9667333" y="6098875"/>
            <a:ext cx="207034" cy="20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kern="0">
              <a:solidFill>
                <a:sysClr val="windowText" lastClr="000000"/>
              </a:solidFill>
            </a:endParaRPr>
          </a:p>
        </p:txBody>
      </p:sp>
      <p:sp>
        <p:nvSpPr>
          <p:cNvPr id="4" name="Espace réservé du texte 3"/>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63479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andbla\AppData\Local\Microsoft\Windows\INetCacheContent.Word\3290-AdN-Infographie-5thèmes-12.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38844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p:txBody>
          <a:bodyPr/>
          <a:lstStyle/>
          <a:p>
            <a:endParaRPr lang="fr-FR"/>
          </a:p>
        </p:txBody>
      </p:sp>
      <p:sp>
        <p:nvSpPr>
          <p:cNvPr id="4" name="Espace réservé du numéro de diapositive 3"/>
          <p:cNvSpPr>
            <a:spLocks noGrp="1"/>
          </p:cNvSpPr>
          <p:nvPr>
            <p:ph type="sldNum" sz="quarter" idx="4"/>
          </p:nvPr>
        </p:nvSpPr>
        <p:spPr/>
        <p:txBody>
          <a:bodyPr/>
          <a:lstStyle/>
          <a:p>
            <a:fld id="{68008F71-CE5D-455E-8CE3-ECAC7F5B132B}" type="slidenum">
              <a:rPr lang="fr-BE" smtClean="0"/>
              <a:pPr/>
              <a:t>7</a:t>
            </a:fld>
            <a:endParaRPr lang="fr-BE"/>
          </a:p>
        </p:txBody>
      </p:sp>
      <p:pic>
        <p:nvPicPr>
          <p:cNvPr id="5" name="Image 4"/>
          <p:cNvPicPr>
            <a:picLocks noChangeAspect="1"/>
          </p:cNvPicPr>
          <p:nvPr/>
        </p:nvPicPr>
        <p:blipFill>
          <a:blip r:embed="rId2"/>
          <a:stretch>
            <a:fillRect/>
          </a:stretch>
        </p:blipFill>
        <p:spPr>
          <a:xfrm>
            <a:off x="645042" y="0"/>
            <a:ext cx="11043684" cy="6858000"/>
          </a:xfrm>
          <a:prstGeom prst="rect">
            <a:avLst/>
          </a:prstGeom>
        </p:spPr>
      </p:pic>
    </p:spTree>
    <p:extLst>
      <p:ext uri="{BB962C8B-B14F-4D97-AF65-F5344CB8AC3E}">
        <p14:creationId xmlns:p14="http://schemas.microsoft.com/office/powerpoint/2010/main" val="388524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2502217"/>
            <a:ext cx="12192000" cy="1853566"/>
          </a:xfrm>
        </p:spPr>
        <p:txBody>
          <a:bodyPr/>
          <a:lstStyle/>
          <a:p>
            <a:pPr marL="723900" lvl="1" indent="-457200">
              <a:buFont typeface="+mj-lt"/>
              <a:buAutoNum type="arabicPeriod"/>
            </a:pPr>
            <a:r>
              <a:rPr lang="fr-BE" dirty="0">
                <a:solidFill>
                  <a:schemeClr val="bg1">
                    <a:lumMod val="50000"/>
                  </a:schemeClr>
                </a:solidFill>
              </a:rPr>
              <a:t>Qu’est-ce que Digital Wallonia.be et que fait </a:t>
            </a:r>
            <a:r>
              <a:rPr lang="fr-BE" dirty="0" err="1">
                <a:solidFill>
                  <a:schemeClr val="bg1">
                    <a:lumMod val="50000"/>
                  </a:schemeClr>
                </a:solidFill>
              </a:rPr>
              <a:t>l’AdN</a:t>
            </a:r>
            <a:r>
              <a:rPr lang="fr-BE" dirty="0">
                <a:solidFill>
                  <a:schemeClr val="bg1">
                    <a:lumMod val="50000"/>
                  </a:schemeClr>
                </a:solidFill>
              </a:rPr>
              <a:t> dans ce cadre?</a:t>
            </a:r>
          </a:p>
          <a:p>
            <a:pPr marL="723900" lvl="1" indent="-457200">
              <a:buFont typeface="+mj-lt"/>
              <a:buAutoNum type="arabicPeriod"/>
            </a:pPr>
            <a:r>
              <a:rPr lang="fr-BE" dirty="0"/>
              <a:t>L’inclusion des femmes dans les métiers du Numérique.</a:t>
            </a:r>
          </a:p>
          <a:p>
            <a:pPr marL="723900" lvl="1" indent="-457200">
              <a:buFont typeface="+mj-lt"/>
              <a:buAutoNum type="arabicPeriod"/>
            </a:pPr>
            <a:r>
              <a:rPr lang="fr-BE" dirty="0">
                <a:solidFill>
                  <a:schemeClr val="tx1">
                    <a:lumMod val="50000"/>
                    <a:lumOff val="50000"/>
                  </a:schemeClr>
                </a:solidFill>
              </a:rPr>
              <a:t>Actions du Cabinet </a:t>
            </a:r>
            <a:r>
              <a:rPr lang="fr-BE" dirty="0" err="1">
                <a:solidFill>
                  <a:schemeClr val="tx1">
                    <a:lumMod val="50000"/>
                    <a:lumOff val="50000"/>
                  </a:schemeClr>
                </a:solidFill>
              </a:rPr>
              <a:t>Marcourt</a:t>
            </a:r>
            <a:r>
              <a:rPr lang="fr-BE" dirty="0">
                <a:solidFill>
                  <a:schemeClr val="tx1">
                    <a:lumMod val="50000"/>
                    <a:lumOff val="50000"/>
                  </a:schemeClr>
                </a:solidFill>
              </a:rPr>
              <a:t> dans le cadre du décret Genre</a:t>
            </a:r>
          </a:p>
          <a:p>
            <a:pPr marL="723900" lvl="1" indent="-457200">
              <a:buFont typeface="+mj-lt"/>
              <a:buAutoNum type="arabicPeriod"/>
            </a:pPr>
            <a:r>
              <a:rPr lang="fr-BE" dirty="0">
                <a:solidFill>
                  <a:schemeClr val="tx1">
                    <a:lumMod val="50000"/>
                    <a:lumOff val="50000"/>
                  </a:schemeClr>
                </a:solidFill>
              </a:rPr>
              <a:t>Conclusion.</a:t>
            </a:r>
            <a:endParaRPr lang="fr-FR" dirty="0">
              <a:solidFill>
                <a:schemeClr val="tx1">
                  <a:lumMod val="50000"/>
                  <a:lumOff val="50000"/>
                </a:schemeClr>
              </a:solidFill>
            </a:endParaRPr>
          </a:p>
        </p:txBody>
      </p:sp>
      <p:sp>
        <p:nvSpPr>
          <p:cNvPr id="3" name="Titre 2"/>
          <p:cNvSpPr>
            <a:spLocks noGrp="1"/>
          </p:cNvSpPr>
          <p:nvPr>
            <p:ph type="title"/>
          </p:nvPr>
        </p:nvSpPr>
        <p:spPr/>
        <p:txBody>
          <a:bodyPr/>
          <a:lstStyle/>
          <a:p>
            <a:r>
              <a:rPr lang="fr-BE" dirty="0"/>
              <a:t>Agenda</a:t>
            </a:r>
            <a:endParaRPr lang="fr-FR" dirty="0"/>
          </a:p>
        </p:txBody>
      </p:sp>
      <p:sp>
        <p:nvSpPr>
          <p:cNvPr id="4" name="Espace réservé du texte 3"/>
          <p:cNvSpPr>
            <a:spLocks noGrp="1"/>
          </p:cNvSpPr>
          <p:nvPr>
            <p:ph type="body" sz="quarter" idx="13"/>
          </p:nvPr>
        </p:nvSpPr>
        <p:spPr/>
        <p:txBody>
          <a:bodyPr/>
          <a:lstStyle/>
          <a:p>
            <a:endParaRPr lang="fr-F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8</a:t>
            </a:fld>
            <a:endParaRPr lang="fr-BE"/>
          </a:p>
        </p:txBody>
      </p:sp>
    </p:spTree>
    <p:extLst>
      <p:ext uri="{BB962C8B-B14F-4D97-AF65-F5344CB8AC3E}">
        <p14:creationId xmlns:p14="http://schemas.microsoft.com/office/powerpoint/2010/main" val="218527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132611"/>
            <a:ext cx="12192000" cy="4592778"/>
          </a:xfrm>
        </p:spPr>
        <p:txBody>
          <a:bodyPr/>
          <a:lstStyle/>
          <a:p>
            <a:pPr marL="723900" lvl="1" indent="-457200">
              <a:buFont typeface="+mj-lt"/>
              <a:buAutoNum type="arabicPeriod"/>
            </a:pPr>
            <a:r>
              <a:rPr lang="fr-BE" b="1" dirty="0"/>
              <a:t>700.000 emplois seront créés dans les métiers du Numérique d’ici 2025 </a:t>
            </a:r>
            <a:r>
              <a:rPr lang="fr-BE" dirty="0"/>
              <a:t>(Source OCDE).</a:t>
            </a:r>
          </a:p>
          <a:p>
            <a:pPr marL="723900" lvl="1" indent="-457200">
              <a:buFont typeface="+mj-lt"/>
              <a:buAutoNum type="arabicPeriod"/>
            </a:pPr>
            <a:r>
              <a:rPr lang="fr-BE" dirty="0"/>
              <a:t>Selon la Communauté européenne (*), </a:t>
            </a:r>
            <a:r>
              <a:rPr lang="fr-BE" b="1" dirty="0"/>
              <a:t>les entreprises qui comptent des femmes dans les postes d’encadrement et de direction affichent :</a:t>
            </a:r>
          </a:p>
          <a:p>
            <a:pPr lvl="2"/>
            <a:r>
              <a:rPr lang="fr-BE" dirty="0"/>
              <a:t>une rémunération des capitaux propres supérieure de 35%,</a:t>
            </a:r>
          </a:p>
          <a:p>
            <a:pPr lvl="2"/>
            <a:r>
              <a:rPr lang="fr-BE" dirty="0"/>
              <a:t>une rentabilité totale pour l’actionnaire supérieure de 34%!</a:t>
            </a:r>
          </a:p>
          <a:p>
            <a:pPr marL="723900" lvl="1" indent="-457200">
              <a:buFont typeface="+mj-lt"/>
              <a:buAutoNum type="arabicPeriod"/>
            </a:pPr>
            <a:r>
              <a:rPr lang="fr-BE" b="1" dirty="0"/>
              <a:t>En Belgique, les femmes ne représentent que 12% des ingénieurs diplômés en «Sciences et Technologies de l’Information et de la Communication» </a:t>
            </a:r>
            <a:r>
              <a:rPr lang="fr-BE" dirty="0"/>
              <a:t>(20% aux Pays-Bas et 44% en Estonie), La moyenne européenne se situe environ à 22%. (</a:t>
            </a:r>
            <a:r>
              <a:rPr lang="fr-BE" dirty="0" err="1"/>
              <a:t>Foundation</a:t>
            </a:r>
            <a:r>
              <a:rPr lang="fr-BE" dirty="0"/>
              <a:t> For European Progressive </a:t>
            </a:r>
            <a:r>
              <a:rPr lang="fr-BE" dirty="0" err="1"/>
              <a:t>Studies</a:t>
            </a:r>
            <a:r>
              <a:rPr lang="fr-BE" dirty="0"/>
              <a:t>, Ghislaine </a:t>
            </a:r>
            <a:r>
              <a:rPr lang="fr-BE" dirty="0" err="1"/>
              <a:t>Toutain</a:t>
            </a:r>
            <a:r>
              <a:rPr lang="fr-BE" dirty="0"/>
              <a:t>, 2014) .</a:t>
            </a:r>
          </a:p>
          <a:p>
            <a:pPr marL="723900" lvl="1" indent="-457200">
              <a:buFont typeface="+mj-lt"/>
              <a:buAutoNum type="arabicPeriod"/>
            </a:pPr>
            <a:r>
              <a:rPr lang="fr-BE" b="1" dirty="0"/>
              <a:t>L’entrepreneuriat féminin dans les métiers du Numérique se situe à environ 13% </a:t>
            </a:r>
            <a:r>
              <a:rPr lang="fr-BE" dirty="0"/>
              <a:t>contre 30% en moyenne dans les autres types d’activités (source: AEI, 2016).</a:t>
            </a:r>
          </a:p>
        </p:txBody>
      </p:sp>
      <p:sp>
        <p:nvSpPr>
          <p:cNvPr id="3" name="Titre 2"/>
          <p:cNvSpPr>
            <a:spLocks noGrp="1"/>
          </p:cNvSpPr>
          <p:nvPr>
            <p:ph type="title"/>
          </p:nvPr>
        </p:nvSpPr>
        <p:spPr/>
        <p:txBody>
          <a:bodyPr/>
          <a:lstStyle/>
          <a:p>
            <a:r>
              <a:rPr lang="fr-BE" dirty="0"/>
              <a:t>Trop peu de femmes dans le Numérique (1)</a:t>
            </a:r>
          </a:p>
        </p:txBody>
      </p:sp>
      <p:sp>
        <p:nvSpPr>
          <p:cNvPr id="4" name="Espace réservé du texte 3"/>
          <p:cNvSpPr>
            <a:spLocks noGrp="1"/>
          </p:cNvSpPr>
          <p:nvPr>
            <p:ph type="body" sz="quarter" idx="13"/>
          </p:nvPr>
        </p:nvSpPr>
        <p:spPr/>
        <p:txBody>
          <a:bodyPr/>
          <a:lstStyle/>
          <a:p>
            <a:r>
              <a:rPr lang="fr-BE" dirty="0"/>
              <a:t>(*) Etude de la Commission européenne sur la présence des femmes dans l’économie numérique, « </a:t>
            </a:r>
            <a:r>
              <a:rPr lang="fr-BE" dirty="0" err="1"/>
              <a:t>Women</a:t>
            </a:r>
            <a:r>
              <a:rPr lang="fr-BE" dirty="0"/>
              <a:t> active in the ITC </a:t>
            </a:r>
            <a:r>
              <a:rPr lang="fr-BE" dirty="0" err="1"/>
              <a:t>sector</a:t>
            </a:r>
            <a:r>
              <a:rPr lang="fr-BE" dirty="0"/>
              <a:t> », octobre 2013.</a:t>
            </a:r>
          </a:p>
        </p:txBody>
      </p:sp>
      <p:sp>
        <p:nvSpPr>
          <p:cNvPr id="5" name="Espace réservé du numéro de diapositive 4"/>
          <p:cNvSpPr>
            <a:spLocks noGrp="1"/>
          </p:cNvSpPr>
          <p:nvPr>
            <p:ph type="sldNum" sz="quarter" idx="4"/>
          </p:nvPr>
        </p:nvSpPr>
        <p:spPr/>
        <p:txBody>
          <a:bodyPr/>
          <a:lstStyle/>
          <a:p>
            <a:fld id="{68008F71-CE5D-455E-8CE3-ECAC7F5B132B}" type="slidenum">
              <a:rPr lang="fr-BE" smtClean="0"/>
              <a:pPr/>
              <a:t>9</a:t>
            </a:fld>
            <a:endParaRPr lang="fr-BE"/>
          </a:p>
        </p:txBody>
      </p:sp>
    </p:spTree>
    <p:extLst>
      <p:ext uri="{BB962C8B-B14F-4D97-AF65-F5344CB8AC3E}">
        <p14:creationId xmlns:p14="http://schemas.microsoft.com/office/powerpoint/2010/main" val="316055795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_en_cours" id="{671CB675-D2E3-41C5-AC2E-BD7D1C14CC71}" vid="{FE2EDB8F-36E1-465D-8DEE-CD0D77F62F8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5492</TotalTime>
  <Words>1643</Words>
  <Application>Microsoft Office PowerPoint</Application>
  <PresentationFormat>Grand écran</PresentationFormat>
  <Paragraphs>164</Paragraphs>
  <Slides>22</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HelveticaNeue</vt:lpstr>
      <vt:lpstr>Thème Office</vt:lpstr>
      <vt:lpstr>Présentation PowerPoint</vt:lpstr>
      <vt:lpstr>Agenda</vt:lpstr>
      <vt:lpstr>Présentation PowerPoint</vt:lpstr>
      <vt:lpstr>5 thèmes / 9 objectifs / 23 axes</vt:lpstr>
      <vt:lpstr> Priorités d’action de la stratégie numérique</vt:lpstr>
      <vt:lpstr>Présentation PowerPoint</vt:lpstr>
      <vt:lpstr>Présentation PowerPoint</vt:lpstr>
      <vt:lpstr>Agenda</vt:lpstr>
      <vt:lpstr>Trop peu de femmes dans le Numérique (1)</vt:lpstr>
      <vt:lpstr>Trop peu de femmes dans le Numérique (2)</vt:lpstr>
      <vt:lpstr>Pour quelles raisons? (1)</vt:lpstr>
      <vt:lpstr>Pour quelles raisons? (2)</vt:lpstr>
      <vt:lpstr>Pour quelles raisons? (3)</vt:lpstr>
      <vt:lpstr>Pour quelles raisons? (4)</vt:lpstr>
      <vt:lpstr>Pour quelles raisons? (5)</vt:lpstr>
      <vt:lpstr>Agenda</vt:lpstr>
      <vt:lpstr>L’équité versus l’égalité</vt:lpstr>
      <vt:lpstr> Gender Mainstreaming ou approche intégrée de la notion de genre</vt:lpstr>
      <vt:lpstr>Un groupe de travail pour définir 3 mesures prioritaires</vt:lpstr>
      <vt:lpstr>Agenda</vt:lpstr>
      <vt:lpstr>Conclusion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André Blavier</dc:creator>
  <cp:lastModifiedBy>Sandra D'ANGELO</cp:lastModifiedBy>
  <cp:revision>469</cp:revision>
  <cp:lastPrinted>2016-04-13T05:14:18Z</cp:lastPrinted>
  <dcterms:created xsi:type="dcterms:W3CDTF">2015-10-05T16:02:29Z</dcterms:created>
  <dcterms:modified xsi:type="dcterms:W3CDTF">2017-03-06T13:21:24Z</dcterms:modified>
</cp:coreProperties>
</file>