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autoCompressPictures="0" conformance="strict">
  <p:sldMasterIdLst>
    <p:sldMasterId id="2147483648" r:id="rId1"/>
    <p:sldMasterId id="2147483654" r:id="rId2"/>
    <p:sldMasterId id="2147483652" r:id="rId3"/>
  </p:sldMasterIdLst>
  <p:handoutMasterIdLst>
    <p:handoutMasterId r:id="rId18"/>
  </p:handoutMasterIdLst>
  <p:sldIdLst>
    <p:sldId id="257" r:id="rId4"/>
    <p:sldId id="264" r:id="rId5"/>
    <p:sldId id="266" r:id="rId6"/>
    <p:sldId id="267" r:id="rId7"/>
    <p:sldId id="268" r:id="rId8"/>
    <p:sldId id="270" r:id="rId9"/>
    <p:sldId id="271" r:id="rId10"/>
    <p:sldId id="272" r:id="rId11"/>
    <p:sldId id="273" r:id="rId12"/>
    <p:sldId id="269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%"/>
      </a:spcBef>
      <a:spcAft>
        <a:spcPct val="0%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%"/>
      </a:spcBef>
      <a:spcAft>
        <a:spcPct val="0%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%"/>
      </a:spcBef>
      <a:spcAft>
        <a:spcPct val="0%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%"/>
      </a:spcBef>
      <a:spcAft>
        <a:spcPct val="0%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%"/>
      </a:spcBef>
      <a:spcAft>
        <a:spcPct val="0%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AB26"/>
    <a:srgbClr val="449535"/>
    <a:srgbClr val="41A336"/>
    <a:srgbClr val="2E3135"/>
    <a:srgbClr val="0047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>
    <p:restoredLeft sz="15.62%"/>
    <p:restoredTop sz="94.66%"/>
  </p:normalViewPr>
  <p:slideViewPr>
    <p:cSldViewPr snapToGrid="0" snapToObjects="1">
      <p:cViewPr varScale="1">
        <p:scale>
          <a:sx n="74" d="100"/>
          <a:sy n="74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slide" Target="slides/slide5.xml"/><Relationship Id="rId13" Type="http://purl.oclc.org/ooxml/officeDocument/relationships/slide" Target="slides/slide10.xml"/><Relationship Id="rId18" Type="http://purl.oclc.org/ooxml/officeDocument/relationships/handoutMaster" Target="handoutMasters/handoutMaster1.xml"/><Relationship Id="rId3" Type="http://purl.oclc.org/ooxml/officeDocument/relationships/slideMaster" Target="slideMasters/slideMaster3.xml"/><Relationship Id="rId21" Type="http://purl.oclc.org/ooxml/officeDocument/relationships/theme" Target="theme/theme1.xml"/><Relationship Id="rId7" Type="http://purl.oclc.org/ooxml/officeDocument/relationships/slide" Target="slides/slide4.xml"/><Relationship Id="rId12" Type="http://purl.oclc.org/ooxml/officeDocument/relationships/slide" Target="slides/slide9.xml"/><Relationship Id="rId17" Type="http://purl.oclc.org/ooxml/officeDocument/relationships/slide" Target="slides/slide14.xml"/><Relationship Id="rId2" Type="http://purl.oclc.org/ooxml/officeDocument/relationships/slideMaster" Target="slideMasters/slideMaster2.xml"/><Relationship Id="rId16" Type="http://purl.oclc.org/ooxml/officeDocument/relationships/slide" Target="slides/slide13.xml"/><Relationship Id="rId20" Type="http://purl.oclc.org/ooxml/officeDocument/relationships/viewProps" Target="viewProps.xml"/><Relationship Id="rId1" Type="http://purl.oclc.org/ooxml/officeDocument/relationships/slideMaster" Target="slideMasters/slideMaster1.xml"/><Relationship Id="rId6" Type="http://purl.oclc.org/ooxml/officeDocument/relationships/slide" Target="slides/slide3.xml"/><Relationship Id="rId11" Type="http://purl.oclc.org/ooxml/officeDocument/relationships/slide" Target="slides/slide8.xml"/><Relationship Id="rId5" Type="http://purl.oclc.org/ooxml/officeDocument/relationships/slide" Target="slides/slide2.xml"/><Relationship Id="rId15" Type="http://purl.oclc.org/ooxml/officeDocument/relationships/slide" Target="slides/slide12.xml"/><Relationship Id="rId10" Type="http://purl.oclc.org/ooxml/officeDocument/relationships/slide" Target="slides/slide7.xml"/><Relationship Id="rId19" Type="http://purl.oclc.org/ooxml/officeDocument/relationships/presProps" Target="presProps.xml"/><Relationship Id="rId4" Type="http://purl.oclc.org/ooxml/officeDocument/relationships/slide" Target="slides/slide1.xml"/><Relationship Id="rId9" Type="http://purl.oclc.org/ooxml/officeDocument/relationships/slide" Target="slides/slide6.xml"/><Relationship Id="rId14" Type="http://purl.oclc.org/ooxml/officeDocument/relationships/slide" Target="slides/slide11.xml"/><Relationship Id="rId22" Type="http://purl.oclc.org/ooxml/officeDocument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purl.oclc.org/ooxml/officeDocument/relationships/theme" Target="../theme/theme4.xml"/></Relationships>
</file>

<file path=ppt/handoutMasters/handoutMaster1.xml><?xml version="1.0" encoding="utf-8"?>
<p:handoutMaster xmlns:a="http://purl.oclc.org/ooxml/drawingml/main" xmlns:r="http://purl.oclc.org/ooxml/officeDocument/relationships" xmlns:p="http://purl.oclc.org/ooxml/presentationml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E2638D-C9D0-4AA9-AB04-BEA50A53D0F6}" type="datetime1">
              <a:rPr lang="fr-FR" altLang="fr-FR"/>
              <a:pPr/>
              <a:t>05/11/2015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1E88D0-4EEE-4E2D-AF86-35A9C48772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26493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3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14000" y="0"/>
            <a:ext cx="8280000" cy="4554000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lnSpc>
                <a:spcPct val="80%"/>
              </a:lnSpc>
              <a:spcAft>
                <a:spcPts val="0"/>
              </a:spcAft>
              <a:buClr>
                <a:srgbClr val="FF6600"/>
              </a:buClr>
              <a:buNone/>
              <a:defRPr sz="3500" b="0" i="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ctr">
              <a:buClr>
                <a:srgbClr val="FF6600"/>
              </a:buClr>
              <a:buFontTx/>
              <a:buNone/>
              <a:defRPr sz="2500" b="0" i="0">
                <a:solidFill>
                  <a:schemeClr val="bg1"/>
                </a:solidFill>
                <a:latin typeface="Verdana"/>
                <a:cs typeface="Verdana"/>
              </a:defRPr>
            </a:lvl2pPr>
            <a:lvl3pPr>
              <a:buClr>
                <a:srgbClr val="FF6600"/>
              </a:buClr>
              <a:defRPr b="0" i="0">
                <a:latin typeface="Frutiger LT Std 45 Light"/>
                <a:cs typeface="Frutiger LT Std 45 Light"/>
              </a:defRPr>
            </a:lvl3pPr>
            <a:lvl4pPr>
              <a:buClr>
                <a:srgbClr val="FF6600"/>
              </a:buClr>
              <a:defRPr b="0" i="0">
                <a:latin typeface="Frutiger LT Std 45 Light"/>
                <a:cs typeface="Frutiger LT Std 45 Light"/>
              </a:defRPr>
            </a:lvl4pPr>
            <a:lvl5pPr>
              <a:buClr>
                <a:srgbClr val="FF6600"/>
              </a:buClr>
              <a:defRPr b="0" i="0">
                <a:latin typeface="Frutiger LT Std 45 Light"/>
                <a:cs typeface="Frutiger LT Std 45 Ligh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15410219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799" y="2683279"/>
            <a:ext cx="6944783" cy="1470025"/>
          </a:xfrm>
          <a:prstGeom prst="rect">
            <a:avLst/>
          </a:prstGeom>
        </p:spPr>
        <p:txBody>
          <a:bodyPr anchor="ctr" anchorCtr="0"/>
          <a:lstStyle>
            <a:lvl1pPr algn="r">
              <a:defRPr sz="3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nl-BE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5546748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000" b="0" i="0">
                <a:solidFill>
                  <a:srgbClr val="2E3135"/>
                </a:solidFill>
                <a:latin typeface="Verdana"/>
                <a:cs typeface="Verdana"/>
              </a:defRPr>
            </a:lvl1pPr>
          </a:lstStyle>
          <a:p>
            <a:r>
              <a:rPr lang="nl-BE" dirty="0" smtClean="0"/>
              <a:t>Cliquez et modifiez le titre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305291"/>
              </a:buClr>
              <a:buFont typeface="Arial"/>
              <a:buNone/>
              <a:defRPr sz="2700">
                <a:solidFill>
                  <a:srgbClr val="474746"/>
                </a:solidFill>
                <a:latin typeface="+mj-lt"/>
              </a:defRPr>
            </a:lvl1pPr>
            <a:lvl2pPr marL="720000" indent="-285750" algn="l">
              <a:buClr>
                <a:srgbClr val="41A336"/>
              </a:buClr>
              <a:buFont typeface="Arial"/>
              <a:buChar char="•"/>
              <a:defRPr sz="1600" b="0" i="0">
                <a:solidFill>
                  <a:srgbClr val="2E3135"/>
                </a:solidFill>
                <a:latin typeface="Verdana"/>
                <a:cs typeface="Verdana"/>
              </a:defRPr>
            </a:lvl2pPr>
            <a:lvl3pPr marL="990000" indent="-228600" algn="l">
              <a:buClr>
                <a:srgbClr val="41A336"/>
              </a:buClr>
              <a:buFont typeface="Arial"/>
              <a:buChar char="•"/>
              <a:defRPr sz="1400" b="0" i="0">
                <a:solidFill>
                  <a:srgbClr val="2E3135"/>
                </a:solidFill>
                <a:latin typeface="Verdana"/>
                <a:cs typeface="Verdana"/>
              </a:defRPr>
            </a:lvl3pPr>
            <a:lvl4pPr marL="1260000" indent="-228600" algn="l">
              <a:buClr>
                <a:srgbClr val="41A336"/>
              </a:buClr>
              <a:buFont typeface="Arial"/>
              <a:buChar char="•"/>
              <a:defRPr sz="1200" b="0" i="0">
                <a:solidFill>
                  <a:srgbClr val="2E3135"/>
                </a:solidFill>
                <a:latin typeface="Verdana"/>
                <a:cs typeface="Verdana"/>
              </a:defRPr>
            </a:lvl4pPr>
            <a:lvl5pPr marL="1530000" indent="-228600" algn="l">
              <a:buClr>
                <a:srgbClr val="41A336"/>
              </a:buClr>
              <a:buFont typeface="Arial"/>
              <a:buChar char="•"/>
              <a:defRPr sz="1000" b="0" i="0">
                <a:solidFill>
                  <a:srgbClr val="2E3135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5164138" y="6286500"/>
            <a:ext cx="2133600" cy="365125"/>
          </a:xfrm>
          <a:prstGeom prst="rect">
            <a:avLst/>
          </a:prstGeom>
        </p:spPr>
        <p:txBody>
          <a:bodyPr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rgbClr val="30529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1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purl.oclc.org/ooxml/officeDocument/relationships/image" Target="../media/image1.png"/><Relationship Id="rId2" Type="http://purl.oclc.org/ooxml/officeDocument/relationships/theme" Target="../theme/theme1.xml"/><Relationship Id="rId1" Type="http://purl.oclc.org/ooxml/officeDocument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purl.oclc.org/ooxml/officeDocument/relationships/image" Target="../media/image2.png"/><Relationship Id="rId2" Type="http://purl.oclc.org/ooxml/officeDocument/relationships/theme" Target="../theme/theme2.xml"/><Relationship Id="rId1" Type="http://purl.oclc.org/ooxml/officeDocument/relationships/slideLayout" Target="../slideLayouts/slideLayout2.xml"/><Relationship Id="rId4" Type="http://purl.oclc.org/ooxml/officeDocument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purl.oclc.org/ooxml/officeDocument/relationships/image" Target="../media/image3.emf"/><Relationship Id="rId2" Type="http://purl.oclc.org/ooxml/officeDocument/relationships/theme" Target="../theme/theme3.xml"/><Relationship Id="rId1" Type="http://purl.oclc.org/ooxml/officeDocument/relationships/slideLayout" Target="../slideLayouts/slideLayout3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sus 8"/>
          <p:cNvSpPr/>
          <p:nvPr/>
        </p:nvSpPr>
        <p:spPr>
          <a:xfrm>
            <a:off x="0" y="0"/>
            <a:ext cx="9144000" cy="4554538"/>
          </a:xfrm>
          <a:prstGeom prst="flowChartProcess">
            <a:avLst/>
          </a:prstGeom>
          <a:solidFill>
            <a:srgbClr val="2E31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              </a:t>
            </a:r>
          </a:p>
        </p:txBody>
      </p:sp>
      <p:grpSp>
        <p:nvGrpSpPr>
          <p:cNvPr id="1027" name="Grouper 13"/>
          <p:cNvGrpSpPr>
            <a:grpSpLocks/>
          </p:cNvGrpSpPr>
          <p:nvPr userDrawn="1"/>
        </p:nvGrpSpPr>
        <p:grpSpPr bwMode="auto">
          <a:xfrm>
            <a:off x="6948488" y="4391025"/>
            <a:ext cx="1384300" cy="831850"/>
            <a:chOff x="6948948" y="4391742"/>
            <a:chExt cx="1384302" cy="830915"/>
          </a:xfrm>
        </p:grpSpPr>
        <p:sp>
          <p:nvSpPr>
            <p:cNvPr id="10" name="Processus 9"/>
            <p:cNvSpPr/>
            <p:nvPr userDrawn="1"/>
          </p:nvSpPr>
          <p:spPr>
            <a:xfrm>
              <a:off x="7298199" y="4391742"/>
              <a:ext cx="682626" cy="507429"/>
            </a:xfrm>
            <a:prstGeom prst="flowChartProcess">
              <a:avLst/>
            </a:prstGeom>
            <a:solidFill>
              <a:srgbClr val="2E313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/>
                <a:t>     </a:t>
              </a:r>
            </a:p>
          </p:txBody>
        </p:sp>
        <p:sp>
          <p:nvSpPr>
            <p:cNvPr id="11" name="Connecteur 10"/>
            <p:cNvSpPr/>
            <p:nvPr userDrawn="1"/>
          </p:nvSpPr>
          <p:spPr>
            <a:xfrm>
              <a:off x="6948948" y="4553485"/>
              <a:ext cx="1384302" cy="669172"/>
            </a:xfrm>
            <a:custGeom>
              <a:avLst/>
              <a:gdLst/>
              <a:ahLst/>
              <a:cxnLst/>
              <a:rect l="l" t="t" r="r" b="b"/>
              <a:pathLst>
                <a:path w="1384302" h="668657">
                  <a:moveTo>
                    <a:pt x="350838" y="0"/>
                  </a:moveTo>
                  <a:cubicBezTo>
                    <a:pt x="496159" y="0"/>
                    <a:pt x="620845" y="84197"/>
                    <a:pt x="674105" y="204193"/>
                  </a:cubicBezTo>
                  <a:lnTo>
                    <a:pt x="692151" y="259591"/>
                  </a:lnTo>
                  <a:lnTo>
                    <a:pt x="710197" y="204194"/>
                  </a:lnTo>
                  <a:cubicBezTo>
                    <a:pt x="763457" y="84198"/>
                    <a:pt x="888143" y="1"/>
                    <a:pt x="1033464" y="1"/>
                  </a:cubicBezTo>
                  <a:cubicBezTo>
                    <a:pt x="1227226" y="1"/>
                    <a:pt x="1384302" y="149685"/>
                    <a:pt x="1384302" y="334329"/>
                  </a:cubicBezTo>
                  <a:cubicBezTo>
                    <a:pt x="1384302" y="518973"/>
                    <a:pt x="1227226" y="668657"/>
                    <a:pt x="1033464" y="668657"/>
                  </a:cubicBezTo>
                  <a:cubicBezTo>
                    <a:pt x="888143" y="668657"/>
                    <a:pt x="763457" y="584460"/>
                    <a:pt x="710197" y="464465"/>
                  </a:cubicBezTo>
                  <a:lnTo>
                    <a:pt x="692151" y="409067"/>
                  </a:lnTo>
                  <a:lnTo>
                    <a:pt x="674105" y="464464"/>
                  </a:lnTo>
                  <a:cubicBezTo>
                    <a:pt x="620845" y="584459"/>
                    <a:pt x="496159" y="668656"/>
                    <a:pt x="350838" y="668656"/>
                  </a:cubicBezTo>
                  <a:cubicBezTo>
                    <a:pt x="157076" y="668656"/>
                    <a:pt x="0" y="518972"/>
                    <a:pt x="0" y="334328"/>
                  </a:cubicBezTo>
                  <a:cubicBezTo>
                    <a:pt x="0" y="149684"/>
                    <a:pt x="157076" y="0"/>
                    <a:pt x="35083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1028" name="Image 15" descr="UNamu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00600"/>
            <a:ext cx="1709738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0" fontAlgn="base" hangingPunct="0">
        <a:spcBef>
          <a:spcPct val="0%"/>
        </a:spcBef>
        <a:spcAft>
          <a:spcPct val="0%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pitchFamily="-109" charset="-128"/>
        </a:defRPr>
      </a:lvl1pPr>
      <a:lvl2pPr algn="ctr" defTabSz="457200" rtl="0" eaLnBrk="0" fontAlgn="base" hangingPunct="0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pitchFamily="-109" charset="-128"/>
        </a:defRPr>
      </a:lvl2pPr>
      <a:lvl3pPr algn="ctr" defTabSz="457200" rtl="0" eaLnBrk="0" fontAlgn="base" hangingPunct="0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pitchFamily="-109" charset="-128"/>
        </a:defRPr>
      </a:lvl3pPr>
      <a:lvl4pPr algn="ctr" defTabSz="457200" rtl="0" eaLnBrk="0" fontAlgn="base" hangingPunct="0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pitchFamily="-109" charset="-128"/>
        </a:defRPr>
      </a:lvl4pPr>
      <a:lvl5pPr algn="ctr" defTabSz="457200" rtl="0" eaLnBrk="0" fontAlgn="base" hangingPunct="0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pitchFamily="-109" charset="-128"/>
        </a:defRPr>
      </a:lvl5pPr>
      <a:lvl6pPr marL="457200" algn="ctr" defTabSz="457200" rtl="0" fontAlgn="base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%"/>
        </a:spcBef>
        <a:spcAft>
          <a:spcPct val="0%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%"/>
        </a:spcBef>
        <a:spcAft>
          <a:spcPct val="0%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%"/>
        </a:spcBef>
        <a:spcAft>
          <a:spcPct val="0%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%"/>
        </a:spcBef>
        <a:spcAft>
          <a:spcPct val="0%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%"/>
        </a:spcBef>
        <a:spcAft>
          <a:spcPct val="0%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%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%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%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%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purl.oclc.org/ooxml/drawingml/main" xmlns:r="http://purl.oclc.org/ooxml/officeDocument/relationships" xmlns:p="http://purl.oclc.org/ooxml/presentationml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cessus 6"/>
          <p:cNvSpPr/>
          <p:nvPr userDrawn="1"/>
        </p:nvSpPr>
        <p:spPr>
          <a:xfrm>
            <a:off x="0" y="0"/>
            <a:ext cx="9144000" cy="5497513"/>
          </a:xfrm>
          <a:prstGeom prst="flowChartProcess">
            <a:avLst/>
          </a:prstGeom>
          <a:solidFill>
            <a:srgbClr val="55AB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Verdana"/>
                <a:cs typeface="Verdana"/>
              </a:rPr>
              <a:t>               </a:t>
            </a:r>
          </a:p>
        </p:txBody>
      </p:sp>
      <p:pic>
        <p:nvPicPr>
          <p:cNvPr id="3075" name="Image 4" descr="PICTOS_blanc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49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  <p:grpSp>
        <p:nvGrpSpPr>
          <p:cNvPr id="3076" name="Grouper 12"/>
          <p:cNvGrpSpPr>
            <a:grpSpLocks/>
          </p:cNvGrpSpPr>
          <p:nvPr userDrawn="1"/>
        </p:nvGrpSpPr>
        <p:grpSpPr bwMode="auto">
          <a:xfrm>
            <a:off x="6948488" y="5353050"/>
            <a:ext cx="1384300" cy="814388"/>
            <a:chOff x="6948948" y="5525435"/>
            <a:chExt cx="1384302" cy="813222"/>
          </a:xfrm>
        </p:grpSpPr>
        <p:sp>
          <p:nvSpPr>
            <p:cNvPr id="9" name="Processus 8"/>
            <p:cNvSpPr/>
            <p:nvPr userDrawn="1"/>
          </p:nvSpPr>
          <p:spPr>
            <a:xfrm>
              <a:off x="7298199" y="5525435"/>
              <a:ext cx="682626" cy="507273"/>
            </a:xfrm>
            <a:prstGeom prst="flowChartProcess">
              <a:avLst/>
            </a:prstGeom>
            <a:solidFill>
              <a:srgbClr val="55AB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>
                  <a:latin typeface="Verdana"/>
                  <a:cs typeface="Verdana"/>
                </a:rPr>
                <a:t>     </a:t>
              </a:r>
            </a:p>
          </p:txBody>
        </p:sp>
        <p:sp>
          <p:nvSpPr>
            <p:cNvPr id="10" name="Connecteur 10"/>
            <p:cNvSpPr/>
            <p:nvPr userDrawn="1"/>
          </p:nvSpPr>
          <p:spPr>
            <a:xfrm>
              <a:off x="6948948" y="5669691"/>
              <a:ext cx="1384302" cy="668966"/>
            </a:xfrm>
            <a:custGeom>
              <a:avLst/>
              <a:gdLst/>
              <a:ahLst/>
              <a:cxnLst/>
              <a:rect l="l" t="t" r="r" b="b"/>
              <a:pathLst>
                <a:path w="1384302" h="668657">
                  <a:moveTo>
                    <a:pt x="350838" y="0"/>
                  </a:moveTo>
                  <a:cubicBezTo>
                    <a:pt x="496159" y="0"/>
                    <a:pt x="620845" y="84197"/>
                    <a:pt x="674105" y="204193"/>
                  </a:cubicBezTo>
                  <a:lnTo>
                    <a:pt x="692151" y="259591"/>
                  </a:lnTo>
                  <a:lnTo>
                    <a:pt x="710197" y="204194"/>
                  </a:lnTo>
                  <a:cubicBezTo>
                    <a:pt x="763457" y="84198"/>
                    <a:pt x="888143" y="1"/>
                    <a:pt x="1033464" y="1"/>
                  </a:cubicBezTo>
                  <a:cubicBezTo>
                    <a:pt x="1227226" y="1"/>
                    <a:pt x="1384302" y="149685"/>
                    <a:pt x="1384302" y="334329"/>
                  </a:cubicBezTo>
                  <a:cubicBezTo>
                    <a:pt x="1384302" y="518973"/>
                    <a:pt x="1227226" y="668657"/>
                    <a:pt x="1033464" y="668657"/>
                  </a:cubicBezTo>
                  <a:cubicBezTo>
                    <a:pt x="888143" y="668657"/>
                    <a:pt x="763457" y="584460"/>
                    <a:pt x="710197" y="464465"/>
                  </a:cubicBezTo>
                  <a:lnTo>
                    <a:pt x="692151" y="409067"/>
                  </a:lnTo>
                  <a:lnTo>
                    <a:pt x="674105" y="464464"/>
                  </a:lnTo>
                  <a:cubicBezTo>
                    <a:pt x="620845" y="584459"/>
                    <a:pt x="496159" y="668656"/>
                    <a:pt x="350838" y="668656"/>
                  </a:cubicBezTo>
                  <a:cubicBezTo>
                    <a:pt x="157076" y="668656"/>
                    <a:pt x="0" y="518972"/>
                    <a:pt x="0" y="334328"/>
                  </a:cubicBezTo>
                  <a:cubicBezTo>
                    <a:pt x="0" y="149684"/>
                    <a:pt x="157076" y="0"/>
                    <a:pt x="35083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Verdana"/>
                <a:cs typeface="Verdana"/>
              </a:endParaRPr>
            </a:p>
          </p:txBody>
        </p:sp>
      </p:grpSp>
      <p:pic>
        <p:nvPicPr>
          <p:cNvPr id="3077" name="Image 11" descr="UNamur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761038"/>
            <a:ext cx="95408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  <p:sp>
        <p:nvSpPr>
          <p:cNvPr id="18" name="Espace réservé du contenu 2"/>
          <p:cNvSpPr txBox="1">
            <a:spLocks/>
          </p:cNvSpPr>
          <p:nvPr userDrawn="1"/>
        </p:nvSpPr>
        <p:spPr>
          <a:xfrm>
            <a:off x="457200" y="6516688"/>
            <a:ext cx="8229600" cy="233362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%"/>
              </a:spcBef>
              <a:spcAft>
                <a:spcPct val="0%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%"/>
              </a:spcBef>
              <a:spcAft>
                <a:spcPct val="0%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%"/>
              </a:spcBef>
              <a:spcAft>
                <a:spcPct val="0%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%"/>
              </a:spcBef>
              <a:spcAft>
                <a:spcPct val="0%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%"/>
              </a:spcBef>
              <a:buClr>
                <a:srgbClr val="FF6600"/>
              </a:buClr>
              <a:buFont typeface="Arial" panose="020B0604020202020204" pitchFamily="34" charset="0"/>
              <a:buNone/>
            </a:pPr>
            <a:r>
              <a:rPr lang="nl-BE" altLang="fr-FR" sz="800">
                <a:solidFill>
                  <a:srgbClr val="2E3135"/>
                </a:solidFill>
                <a:latin typeface="Verdana" panose="020B0604030504040204" pitchFamily="34" charset="0"/>
              </a:rPr>
              <a:t>www.unamur.be</a:t>
            </a:r>
            <a:endParaRPr lang="fr-FR" altLang="fr-FR" sz="800">
              <a:solidFill>
                <a:srgbClr val="2E3135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457200" rtl="0" eaLnBrk="0" fontAlgn="base" hangingPunct="0">
        <a:spcBef>
          <a:spcPct val="0%"/>
        </a:spcBef>
        <a:spcAft>
          <a:spcPct val="0%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pitchFamily="-109" charset="-128"/>
        </a:defRPr>
      </a:lvl1pPr>
      <a:lvl2pPr algn="ctr" defTabSz="457200" rtl="0" eaLnBrk="0" fontAlgn="base" hangingPunct="0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pitchFamily="-109" charset="-128"/>
        </a:defRPr>
      </a:lvl2pPr>
      <a:lvl3pPr algn="ctr" defTabSz="457200" rtl="0" eaLnBrk="0" fontAlgn="base" hangingPunct="0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pitchFamily="-109" charset="-128"/>
        </a:defRPr>
      </a:lvl3pPr>
      <a:lvl4pPr algn="ctr" defTabSz="457200" rtl="0" eaLnBrk="0" fontAlgn="base" hangingPunct="0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pitchFamily="-109" charset="-128"/>
        </a:defRPr>
      </a:lvl4pPr>
      <a:lvl5pPr algn="ctr" defTabSz="457200" rtl="0" eaLnBrk="0" fontAlgn="base" hangingPunct="0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pitchFamily="-109" charset="-128"/>
        </a:defRPr>
      </a:lvl5pPr>
      <a:lvl6pPr marL="457200" algn="ctr" defTabSz="457200" rtl="0" fontAlgn="base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%"/>
        </a:spcBef>
        <a:spcAft>
          <a:spcPct val="0%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%"/>
        </a:spcBef>
        <a:spcAft>
          <a:spcPct val="0%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%"/>
        </a:spcBef>
        <a:spcAft>
          <a:spcPct val="0%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%"/>
        </a:spcBef>
        <a:spcAft>
          <a:spcPct val="0%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%"/>
        </a:spcBef>
        <a:spcAft>
          <a:spcPct val="0%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%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%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%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%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purl.oclc.org/ooxml/drawingml/main" xmlns:r="http://purl.oclc.org/ooxml/officeDocument/relationships" xmlns:p="http://purl.oclc.org/ooxml/presentationml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1300"/>
            <a:ext cx="91440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  <p:sp>
        <p:nvSpPr>
          <p:cNvPr id="6" name="Espace réservé du contenu 2"/>
          <p:cNvSpPr txBox="1">
            <a:spLocks/>
          </p:cNvSpPr>
          <p:nvPr userDrawn="1"/>
        </p:nvSpPr>
        <p:spPr>
          <a:xfrm>
            <a:off x="457200" y="6516688"/>
            <a:ext cx="8229600" cy="233362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%"/>
              </a:spcBef>
              <a:spcAft>
                <a:spcPct val="0%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%"/>
              </a:spcBef>
              <a:spcAft>
                <a:spcPct val="0%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%"/>
              </a:spcBef>
              <a:spcAft>
                <a:spcPct val="0%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%"/>
              </a:spcBef>
              <a:spcAft>
                <a:spcPct val="0%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%"/>
              </a:spcBef>
              <a:buClr>
                <a:srgbClr val="FF6600"/>
              </a:buClr>
              <a:buFont typeface="Arial" panose="020B0604020202020204" pitchFamily="34" charset="0"/>
              <a:buNone/>
            </a:pPr>
            <a:r>
              <a:rPr lang="nl-BE" altLang="fr-FR" sz="800">
                <a:solidFill>
                  <a:schemeClr val="bg1"/>
                </a:solidFill>
                <a:latin typeface="Verdana" panose="020B0604030504040204" pitchFamily="34" charset="0"/>
              </a:rPr>
              <a:t>www.unamur.be</a:t>
            </a:r>
            <a:endParaRPr lang="fr-FR" altLang="fr-FR" sz="8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457200" rtl="0" eaLnBrk="0" fontAlgn="base" hangingPunct="0">
        <a:spcBef>
          <a:spcPct val="0%"/>
        </a:spcBef>
        <a:spcAft>
          <a:spcPct val="0%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pitchFamily="-109" charset="-128"/>
        </a:defRPr>
      </a:lvl1pPr>
      <a:lvl2pPr algn="ctr" defTabSz="457200" rtl="0" eaLnBrk="0" fontAlgn="base" hangingPunct="0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pitchFamily="-109" charset="-128"/>
        </a:defRPr>
      </a:lvl2pPr>
      <a:lvl3pPr algn="ctr" defTabSz="457200" rtl="0" eaLnBrk="0" fontAlgn="base" hangingPunct="0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pitchFamily="-109" charset="-128"/>
        </a:defRPr>
      </a:lvl3pPr>
      <a:lvl4pPr algn="ctr" defTabSz="457200" rtl="0" eaLnBrk="0" fontAlgn="base" hangingPunct="0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pitchFamily="-109" charset="-128"/>
        </a:defRPr>
      </a:lvl4pPr>
      <a:lvl5pPr algn="ctr" defTabSz="457200" rtl="0" eaLnBrk="0" fontAlgn="base" hangingPunct="0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pitchFamily="-109" charset="-128"/>
        </a:defRPr>
      </a:lvl5pPr>
      <a:lvl6pPr marL="457200" algn="ctr" defTabSz="457200" rtl="0" fontAlgn="base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%"/>
        </a:spcBef>
        <a:spcAft>
          <a:spcPct val="0%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%"/>
        </a:spcBef>
        <a:spcAft>
          <a:spcPct val="0%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%"/>
        </a:spcBef>
        <a:spcAft>
          <a:spcPct val="0%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%"/>
        </a:spcBef>
        <a:spcAft>
          <a:spcPct val="0%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%"/>
        </a:spcBef>
        <a:spcAft>
          <a:spcPct val="0%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%"/>
        </a:spcBef>
        <a:spcAft>
          <a:spcPct val="0%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%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%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%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%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3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1"/>
          <p:cNvSpPr>
            <a:spLocks noGrp="1"/>
          </p:cNvSpPr>
          <p:nvPr>
            <p:ph idx="1"/>
          </p:nvPr>
        </p:nvSpPr>
        <p:spPr bwMode="auto">
          <a:xfrm>
            <a:off x="414338" y="0"/>
            <a:ext cx="8280400" cy="4554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>
              <a:spcAft>
                <a:spcPct val="0%"/>
              </a:spcAft>
            </a:pPr>
            <a:r>
              <a:rPr lang="fr-FR" altLang="fr-FR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La liberté </a:t>
            </a:r>
            <a:r>
              <a:rPr lang="fr-FR" altLang="fr-FR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d'expression </a:t>
            </a:r>
            <a:r>
              <a:rPr lang="fr-FR" altLang="fr-FR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des </a:t>
            </a:r>
            <a:r>
              <a:rPr lang="fr-FR" altLang="fr-FR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hommes </a:t>
            </a:r>
            <a:r>
              <a:rPr lang="fr-FR" altLang="fr-FR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et </a:t>
            </a:r>
            <a:r>
              <a:rPr lang="fr-FR" altLang="fr-FR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des </a:t>
            </a:r>
            <a:r>
              <a:rPr lang="fr-FR" altLang="fr-FR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femmes politiques</a:t>
            </a:r>
          </a:p>
          <a:p>
            <a:pPr eaLnBrk="1" hangingPunct="1">
              <a:spcAft>
                <a:spcPct val="0%"/>
              </a:spcAft>
            </a:pPr>
            <a:endParaRPr lang="fr-FR" altLang="fr-FR" dirty="0" smtClean="0">
              <a:latin typeface="Verdana" panose="020B060403050404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Aft>
                <a:spcPct val="0%"/>
              </a:spcAft>
            </a:pPr>
            <a:r>
              <a:rPr lang="fr-FR" altLang="fr-FR" dirty="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Hendrik </a:t>
            </a:r>
            <a:r>
              <a:rPr lang="fr-FR" altLang="fr-FR" dirty="0" err="1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Vuye</a:t>
            </a:r>
            <a:endParaRPr lang="fr-FR" altLang="fr-FR" dirty="0" smtClean="0">
              <a:latin typeface="Verdana" panose="020B060403050404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Aft>
                <a:spcPct val="0%"/>
              </a:spcAft>
            </a:pPr>
            <a:endParaRPr lang="fr-FR" altLang="fr-FR" dirty="0" smtClean="0">
              <a:latin typeface="Verdana" panose="020B060403050404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Aft>
                <a:spcPct val="0%"/>
              </a:spcAft>
            </a:pPr>
            <a:r>
              <a:rPr lang="fr-FR" altLang="fr-FR" sz="2400" dirty="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Professeur extraordinaire </a:t>
            </a:r>
            <a:r>
              <a:rPr lang="fr-FR" altLang="fr-FR" sz="2400" dirty="0" err="1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UNamur</a:t>
            </a:r>
            <a:endParaRPr lang="fr-FR" altLang="fr-FR" sz="2400" dirty="0" smtClean="0">
              <a:latin typeface="Verdana" panose="020B060403050404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Aft>
                <a:spcPct val="0%"/>
              </a:spcAft>
            </a:pPr>
            <a:r>
              <a:rPr lang="fr-FR" altLang="fr-FR" sz="2400" dirty="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Membre de la Chambre des représentants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altLang="fr-FR" sz="360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Liberté d'expression à l'égard d'un citoyen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L'homme politique doit se comporter en homme politique normalement prudent et diligent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Libre débat politique ou pas ?</a:t>
            </a:r>
          </a:p>
        </p:txBody>
      </p:sp>
    </p:spTree>
  </p:cSld>
  <p:clrMapOvr>
    <a:masterClrMapping/>
  </p:clrMapOvr>
</p:sld>
</file>

<file path=ppt/slides/slide1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altLang="fr-FR" sz="360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Promouvoir le changement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Grande chambre, Refah partisi c. Turquie: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Tx/>
              <a:buChar char="-"/>
            </a:pPr>
            <a:r>
              <a:rPr lang="fr-FR" altLang="fr-FR" smtClean="0">
                <a:ea typeface="ＭＳ Ｐゴシック" panose="020B0600070205080204" pitchFamily="34" charset="-128"/>
              </a:rPr>
              <a:t>Les moyens utilisés doivent être légaux et démocratiques</a:t>
            </a:r>
          </a:p>
          <a:p>
            <a:pPr eaLnBrk="1" hangingPunct="1">
              <a:buFontTx/>
              <a:buChar char="-"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Tx/>
              <a:buChar char="-"/>
            </a:pPr>
            <a:r>
              <a:rPr lang="fr-FR" altLang="fr-FR" smtClean="0">
                <a:ea typeface="ＭＳ Ｐゴシック" panose="020B0600070205080204" pitchFamily="34" charset="-128"/>
              </a:rPr>
              <a:t>Le changement proposé doit être compatible avec les principes démocratiques fondamentaux</a:t>
            </a:r>
          </a:p>
        </p:txBody>
      </p:sp>
    </p:spTree>
  </p:cSld>
  <p:clrMapOvr>
    <a:masterClrMapping/>
  </p:clrMapOvr>
</p:sld>
</file>

<file path=ppt/slides/slide1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altLang="fr-FR" sz="360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Réviser les structures d'un Etat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Le fait qu'un projet politique n'est pas compatible avec les principes et structures actuelles d'un Etat ne conduit pas à le qualifier de contraire aux règles démocratiques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altLang="fr-FR" sz="360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Séparatisme et indépendantisme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Arrêts United Macedonian Orgaisation (UMO): Ilinde-Pirin: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Tx/>
              <a:buChar char="-"/>
            </a:pPr>
            <a:r>
              <a:rPr lang="fr-FR" altLang="fr-FR" smtClean="0">
                <a:ea typeface="ＭＳ Ｐゴシック" panose="020B0600070205080204" pitchFamily="34" charset="-128"/>
              </a:rPr>
              <a:t>L'essence de la démocratie tient à sa capacité de résoudre les problèmes par un débat politique</a:t>
            </a:r>
          </a:p>
          <a:p>
            <a:pPr eaLnBrk="1" hangingPunct="1">
              <a:buFontTx/>
              <a:buChar char="-"/>
            </a:pPr>
            <a:r>
              <a:rPr lang="fr-FR" altLang="fr-FR" smtClean="0">
                <a:ea typeface="ＭＳ Ｐゴシック" panose="020B0600070205080204" pitchFamily="34" charset="-128"/>
              </a:rPr>
              <a:t>Appeler à l'autonomie ou même demander la sécession d'une partie du territoire ne s'analyse pas automatiquement en une menace pour la sécurité nationale du pays</a:t>
            </a:r>
          </a:p>
          <a:p>
            <a:pPr eaLnBrk="1" hangingPunct="1">
              <a:buFontTx/>
              <a:buChar char="-"/>
            </a:pPr>
            <a:endParaRPr lang="fr-FR" altLang="fr-FR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altLang="fr-FR" sz="360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Conclusion: les limites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Des propos racistes, négationnistes ou l'incitation à la violence ne sont pas protégés par l'art. 10 CEDH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Lorsque le débat politique n'est pas en cause, l'homme politique doit faire preuve de la même prudence qu'un citoyen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Principe: la liberté d'expression de l'homme politique est large et presque sans limites: lorsqu'il critique le gouvernement, s'exprime devant une assemblée, …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altLang="fr-FR" sz="360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La liberté d'expression est particulièrement précieuse pour un élu du peuple et pour un parti politique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L'art. 10 ne laisse guère de place pour des restrictions à la liberté d'expression dans le domaine du discours politique ou des questions d'intérêt général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Des restrictions ne sont possibles que pour </a:t>
            </a:r>
            <a:r>
              <a:rPr lang="fr-FR" altLang="fr-FR" u="sng" smtClean="0">
                <a:ea typeface="ＭＳ Ｐゴシック" panose="020B0600070205080204" pitchFamily="34" charset="-128"/>
              </a:rPr>
              <a:t>un besoin social impérieux</a:t>
            </a:r>
          </a:p>
        </p:txBody>
      </p:sp>
    </p:spTree>
  </p:cSld>
  <p:clrMapOvr>
    <a:masterClrMapping/>
  </p:clrMapOvr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altLang="fr-FR" sz="360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Castells c. Espagne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La liberté d'expression est particulièrement précieuse pour un élu du peuple et pour un parti politique: a fortiori pour un membre de l'opposition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Marge d'appréciation très limitée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Contrôle des plus stricts</a:t>
            </a:r>
          </a:p>
        </p:txBody>
      </p:sp>
    </p:spTree>
  </p:cSld>
  <p:clrMapOvr>
    <a:masterClrMapping/>
  </p:clrMapOvr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altLang="fr-FR" sz="360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Mamère c. France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Double degré de protection: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- Les propos concernent un sujet d'intérêt général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+ débat public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Tx/>
              <a:buChar char="-"/>
            </a:pPr>
            <a:r>
              <a:rPr lang="fr-FR" altLang="fr-FR" smtClean="0">
                <a:ea typeface="ＭＳ Ｐゴシック" panose="020B0600070205080204" pitchFamily="34" charset="-128"/>
              </a:rPr>
              <a:t> s'exprime dans sa qualité d'élu</a:t>
            </a:r>
          </a:p>
          <a:p>
            <a:pPr eaLnBrk="1" hangingPunct="1">
              <a:buFontTx/>
              <a:buChar char="-"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Presque toute intervention du juge sera disproportionnée</a:t>
            </a:r>
          </a:p>
        </p:txBody>
      </p:sp>
    </p:spTree>
  </p:cSld>
  <p:clrMapOvr>
    <a:masterClrMapping/>
  </p:clrMapOvr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altLang="fr-FR" sz="360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Liberté d'expression à l'égard du gouvernement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CEDH grande chambre, Incal c. Turquie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La critique admissible à l'égard du gouvernement s'avère plus large que celle formulée à l'égard d'un simple particulier, ou même d'un homme politique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Poursuites pénales et actions civiles sont en principe exclues</a:t>
            </a:r>
          </a:p>
        </p:txBody>
      </p:sp>
    </p:spTree>
  </p:cSld>
  <p:clrMapOvr>
    <a:masterClrMapping/>
  </p:clrMapOvr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altLang="fr-FR" sz="360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Liberté d'expression devant une assemblée législative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Parlement, mais également un conseil communal, un conseil provincial, …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La liberté d'expression est large et presque sans limites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Quid des sanctions disciplinaires émanant de l'assemblée?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altLang="fr-FR" sz="360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Liberté d'expression entre hommes et femmes politiques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Les limites de la critique sont plus larges pour les hommes politiques que pour un simple citoyen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Brasilier c. France: condamnation à un franc symbolique</a:t>
            </a:r>
          </a:p>
        </p:txBody>
      </p:sp>
    </p:spTree>
  </p:cSld>
  <p:clrMapOvr>
    <a:masterClrMapping/>
  </p:clrMapOvr>
</p:sld>
</file>

<file path=ppt/slides/slide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altLang="fr-FR" sz="360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Liberté d'expression à l'égard d'un fonctionnaire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Les limites de la critique admissible sont plus larges pour les fonctionnaires agissant dans l'exercice de leurs fonctions que pour un simple particulier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Les fonctionnaires doivent bénéficier de la confiance du public, sans être indûment perturbés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La liberté d'expression ne peut l'emporter dans toutes les circonstances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altLang="fr-FR" sz="360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Liberté d'expression à l'égard d'un chef d'Etat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Otegi Mondragon c. Espagne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Le fait que le roi occupe une position de neutralité et le fait qu'il est le symbole de l'unité de l'Etat ne saurait le placer à l'abri de toute critique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mtClean="0">
                <a:ea typeface="ＭＳ Ｐゴシック" panose="020B0600070205080204" pitchFamily="34" charset="-128"/>
              </a:rPr>
              <a:t>L'inviolabilité du roi ne saurait faire obstacle en soi au libre débat politique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purl.oclc.org/ooxml/drawingml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tint val="100%"/>
                <a:shade val="100%"/>
                <a:satMod val="130%"/>
              </a:schemeClr>
            </a:gs>
            <a:gs pos="100%">
              <a:schemeClr val="phClr">
                <a:tint val="50%"/>
                <a:shade val="100%"/>
                <a:satMod val="350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l="50%" t="-80%" r="50%" b="1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l="50%" t="50%" r="50%" b="50%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purl.oclc.org/ooxml/drawingml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tint val="100%"/>
                <a:shade val="100%"/>
                <a:satMod val="130%"/>
              </a:schemeClr>
            </a:gs>
            <a:gs pos="100%">
              <a:schemeClr val="phClr">
                <a:tint val="50%"/>
                <a:shade val="100%"/>
                <a:satMod val="350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l="50%" t="-80%" r="50%" b="1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l="50%" t="50%" r="50%" b="50%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purl.oclc.org/ooxml/drawingml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tint val="100%"/>
                <a:shade val="100%"/>
                <a:satMod val="130%"/>
              </a:schemeClr>
            </a:gs>
            <a:gs pos="100%">
              <a:schemeClr val="phClr">
                <a:tint val="50%"/>
                <a:shade val="100%"/>
                <a:satMod val="350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l="50%" t="-80%" r="50%" b="1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l="50%" t="50%" r="50%" b="50%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purl.oclc.org/ooxml/drawingml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tint val="100%"/>
                <a:shade val="100%"/>
                <a:satMod val="130%"/>
              </a:schemeClr>
            </a:gs>
            <a:gs pos="100%">
              <a:schemeClr val="phClr">
                <a:tint val="50%"/>
                <a:shade val="100%"/>
                <a:satMod val="350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l="50%" t="-80%" r="50%" b="1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l="50%" t="50%" r="50%" b="50%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purl.oclc.org/ooxml/officeDocument/extendedProperties" xmlns:vt="http://purl.oclc.org/ooxml/officeDocument/docPropsVTypes">
  <TotalTime>225</TotalTime>
  <Words>577</Words>
  <Application>Microsoft Office PowerPoint</Application>
  <PresentationFormat>Affichage à l'écran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Calibri</vt:lpstr>
      <vt:lpstr>ＭＳ Ｐゴシック</vt:lpstr>
      <vt:lpstr>Arial</vt:lpstr>
      <vt:lpstr>Verdana</vt:lpstr>
      <vt:lpstr>Thème Office</vt:lpstr>
      <vt:lpstr>Conception personnalisée</vt:lpstr>
      <vt:lpstr>1_Conception personnalisée</vt:lpstr>
      <vt:lpstr>Présentation PowerPoint</vt:lpstr>
      <vt:lpstr>Introduction</vt:lpstr>
      <vt:lpstr>Castells c. Espagne</vt:lpstr>
      <vt:lpstr>Mamère c. France</vt:lpstr>
      <vt:lpstr>Liberté d'expression à l'égard du gouvernement</vt:lpstr>
      <vt:lpstr>Liberté d'expression devant une assemblée législative</vt:lpstr>
      <vt:lpstr>Liberté d'expression entre hommes et femmes politiques</vt:lpstr>
      <vt:lpstr>Liberté d'expression à l'égard d'un fonctionnaire </vt:lpstr>
      <vt:lpstr>Liberté d'expression à l'égard d'un chef d'Etat</vt:lpstr>
      <vt:lpstr>Liberté d'expression à l'égard d'un citoyen</vt:lpstr>
      <vt:lpstr>Promouvoir le changement</vt:lpstr>
      <vt:lpstr>Réviser les structures d'un Etat</vt:lpstr>
      <vt:lpstr>Séparatisme et indépendantisme</vt:lpstr>
      <vt:lpstr>Conclusion: les limites</vt:lpstr>
    </vt:vector>
  </TitlesOfParts>
  <Company>Hello Agency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aaaaaa aaaaaaa</dc:creator>
  <cp:lastModifiedBy>MAROT Virginie</cp:lastModifiedBy>
  <cp:revision>32</cp:revision>
  <dcterms:created xsi:type="dcterms:W3CDTF">2015-10-07T07:31:31Z</dcterms:created>
  <dcterms:modified xsi:type="dcterms:W3CDTF">2015-11-05T10:58:27Z</dcterms:modified>
</cp:coreProperties>
</file>