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64" r:id="rId6"/>
    <p:sldId id="265" r:id="rId7"/>
    <p:sldId id="266" r:id="rId8"/>
    <p:sldId id="262" r:id="rId9"/>
    <p:sldId id="259" r:id="rId10"/>
    <p:sldId id="263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A6E4-35F0-0843-93E4-8E8416478964}" type="datetimeFigureOut">
              <a:rPr lang="fr-FR" smtClean="0"/>
              <a:pPr/>
              <a:t>8/10/15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683-6235-8A4F-8D12-CBC84FC81F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A6E4-35F0-0843-93E4-8E8416478964}" type="datetimeFigureOut">
              <a:rPr lang="fr-FR" smtClean="0"/>
              <a:pPr/>
              <a:t>8/10/15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683-6235-8A4F-8D12-CBC84FC81F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A6E4-35F0-0843-93E4-8E8416478964}" type="datetimeFigureOut">
              <a:rPr lang="fr-FR" smtClean="0"/>
              <a:pPr/>
              <a:t>8/10/15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683-6235-8A4F-8D12-CBC84FC81F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A6E4-35F0-0843-93E4-8E8416478964}" type="datetimeFigureOut">
              <a:rPr lang="fr-FR" smtClean="0"/>
              <a:pPr/>
              <a:t>8/10/15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683-6235-8A4F-8D12-CBC84FC81F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A6E4-35F0-0843-93E4-8E8416478964}" type="datetimeFigureOut">
              <a:rPr lang="fr-FR" smtClean="0"/>
              <a:pPr/>
              <a:t>8/10/15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683-6235-8A4F-8D12-CBC84FC81F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A6E4-35F0-0843-93E4-8E8416478964}" type="datetimeFigureOut">
              <a:rPr lang="fr-FR" smtClean="0"/>
              <a:pPr/>
              <a:t>8/10/15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683-6235-8A4F-8D12-CBC84FC81F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A6E4-35F0-0843-93E4-8E8416478964}" type="datetimeFigureOut">
              <a:rPr lang="fr-FR" smtClean="0"/>
              <a:pPr/>
              <a:t>8/10/15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683-6235-8A4F-8D12-CBC84FC81F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A6E4-35F0-0843-93E4-8E8416478964}" type="datetimeFigureOut">
              <a:rPr lang="fr-FR" smtClean="0"/>
              <a:pPr/>
              <a:t>8/10/15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683-6235-8A4F-8D12-CBC84FC81F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A6E4-35F0-0843-93E4-8E8416478964}" type="datetimeFigureOut">
              <a:rPr lang="fr-FR" smtClean="0"/>
              <a:pPr/>
              <a:t>8/10/15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683-6235-8A4F-8D12-CBC84FC81F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A6E4-35F0-0843-93E4-8E8416478964}" type="datetimeFigureOut">
              <a:rPr lang="fr-FR" smtClean="0"/>
              <a:pPr/>
              <a:t>8/10/15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683-6235-8A4F-8D12-CBC84FC81F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A6E4-35F0-0843-93E4-8E8416478964}" type="datetimeFigureOut">
              <a:rPr lang="fr-FR" smtClean="0"/>
              <a:pPr/>
              <a:t>8/10/15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683-6235-8A4F-8D12-CBC84FC81F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A6E4-35F0-0843-93E4-8E8416478964}" type="datetimeFigureOut">
              <a:rPr lang="fr-FR" smtClean="0"/>
              <a:pPr/>
              <a:t>8/10/15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F683-6235-8A4F-8D12-CBC84FC81FA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La liberté d’expression des « journalistes »…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133729"/>
            <a:ext cx="6400800" cy="1752600"/>
          </a:xfrm>
        </p:spPr>
        <p:txBody>
          <a:bodyPr/>
          <a:lstStyle/>
          <a:p>
            <a:r>
              <a:rPr lang="fr-FR" dirty="0" smtClean="0"/>
              <a:t>Quentin Van Enis </a:t>
            </a:r>
          </a:p>
          <a:p>
            <a:endParaRPr lang="fr-FR" dirty="0"/>
          </a:p>
        </p:txBody>
      </p:sp>
      <p:pic>
        <p:nvPicPr>
          <p:cNvPr id="5" name="Image 4" descr="watch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843" y="4646142"/>
            <a:ext cx="4512753" cy="1250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Merci de votre attention !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1400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fr-FR" sz="3800" dirty="0" smtClean="0"/>
              <a:t>I. Etre ou ne pas être « journaliste », telle est-elle réellement la </a:t>
            </a:r>
            <a:br>
              <a:rPr lang="fr-FR" sz="3800" dirty="0" smtClean="0"/>
            </a:br>
            <a:r>
              <a:rPr lang="fr-FR" sz="3800" dirty="0" smtClean="0"/>
              <a:t>question ? </a:t>
            </a:r>
            <a:endParaRPr lang="fr-FR" sz="3800" dirty="0"/>
          </a:p>
        </p:txBody>
      </p:sp>
      <p:pic>
        <p:nvPicPr>
          <p:cNvPr id="5" name="Image 4" descr="whos_a_journal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128" y="2623312"/>
            <a:ext cx="5021089" cy="334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3415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fr-FR" sz="3200" i="1" dirty="0" smtClean="0"/>
              <a:t>Illustration </a:t>
            </a:r>
            <a:endParaRPr lang="fr-FR" sz="32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85800" y="2483031"/>
            <a:ext cx="6599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/>
              <a:t>Cour </a:t>
            </a:r>
            <a:r>
              <a:rPr lang="fr-FR" sz="2200" dirty="0" err="1" smtClean="0"/>
              <a:t>eur</a:t>
            </a:r>
            <a:r>
              <a:rPr lang="fr-FR" sz="2200" dirty="0" smtClean="0"/>
              <a:t>. D.H., arrêt </a:t>
            </a:r>
            <a:r>
              <a:rPr lang="fr-FR" sz="2200" i="1" dirty="0" smtClean="0"/>
              <a:t>Braun c. Pologne</a:t>
            </a:r>
            <a:r>
              <a:rPr lang="fr-FR" sz="2200" dirty="0" smtClean="0"/>
              <a:t>, 4 novembre 2014 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840" y="3454224"/>
            <a:ext cx="3716360" cy="2491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0605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>II. Des droits particuliers en faveur de ceux qui exercent des activités journalistiques ?</a:t>
            </a:r>
            <a:br>
              <a:rPr lang="fr-FR" sz="3800" dirty="0" smtClean="0"/>
            </a:br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/>
            </a:r>
            <a:br>
              <a:rPr lang="fr-FR" sz="3800" dirty="0" smtClean="0"/>
            </a:br>
            <a:endParaRPr lang="fr-FR" sz="3800" dirty="0"/>
          </a:p>
        </p:txBody>
      </p:sp>
      <p:sp>
        <p:nvSpPr>
          <p:cNvPr id="4" name="ZoneTexte 3"/>
          <p:cNvSpPr txBox="1"/>
          <p:nvPr/>
        </p:nvSpPr>
        <p:spPr>
          <a:xfrm>
            <a:off x="685800" y="3060630"/>
            <a:ext cx="8001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Principalement sur le plan de la collecte préalable des informations   </a:t>
            </a:r>
            <a:endParaRPr lang="fr-FR" sz="2200" dirty="0"/>
          </a:p>
        </p:txBody>
      </p:sp>
      <p:pic>
        <p:nvPicPr>
          <p:cNvPr id="5" name="Image 4" descr="journaliste_sur_le_ter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749" y="3952999"/>
            <a:ext cx="3786385" cy="252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36917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556" i="1" dirty="0" smtClean="0"/>
              <a:t>Un droit de s’écarter des lois pénales de droit commun ?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667" dirty="0" smtClean="0"/>
              <a:t/>
            </a:r>
            <a:br>
              <a:rPr lang="fr-FR" sz="2667" dirty="0" smtClean="0"/>
            </a:br>
            <a:r>
              <a:rPr lang="fr-FR" sz="2667" dirty="0" smtClean="0"/>
              <a:t/>
            </a:r>
            <a:br>
              <a:rPr lang="fr-FR" sz="2667" dirty="0" smtClean="0"/>
            </a:br>
            <a:r>
              <a:rPr lang="fr-FR" sz="2444" dirty="0" smtClean="0"/>
              <a:t>Cour </a:t>
            </a:r>
            <a:r>
              <a:rPr lang="fr-FR" sz="2444" dirty="0" err="1" smtClean="0"/>
              <a:t>eur</a:t>
            </a:r>
            <a:r>
              <a:rPr lang="fr-FR" sz="2444" dirty="0" smtClean="0"/>
              <a:t>. D.H., arrêt </a:t>
            </a:r>
            <a:r>
              <a:rPr lang="fr-FR" sz="2444" i="1" dirty="0" err="1" smtClean="0"/>
              <a:t>Haldimann</a:t>
            </a:r>
            <a:r>
              <a:rPr lang="fr-FR" sz="2444" i="1" dirty="0" smtClean="0"/>
              <a:t> et autres c. Suisse</a:t>
            </a:r>
            <a:r>
              <a:rPr lang="fr-FR" sz="2444" dirty="0" smtClean="0"/>
              <a:t>, </a:t>
            </a:r>
            <a:br>
              <a:rPr lang="fr-FR" sz="2444" dirty="0" smtClean="0"/>
            </a:br>
            <a:r>
              <a:rPr lang="fr-FR" sz="2444" dirty="0" smtClean="0"/>
              <a:t>24 février 2015 </a:t>
            </a:r>
            <a:br>
              <a:rPr lang="fr-FR" sz="2444" dirty="0" smtClean="0"/>
            </a:br>
            <a:r>
              <a:rPr lang="fr-FR" sz="2444" dirty="0" smtClean="0"/>
              <a:t/>
            </a:r>
            <a:br>
              <a:rPr lang="fr-FR" sz="2444" dirty="0" smtClean="0"/>
            </a:br>
            <a:r>
              <a:rPr lang="fr-FR" sz="2444" dirty="0" smtClean="0"/>
              <a:t/>
            </a:r>
            <a:br>
              <a:rPr lang="fr-FR" sz="2444" dirty="0" smtClean="0"/>
            </a:br>
            <a:r>
              <a:rPr lang="fr-FR" sz="2444" dirty="0"/>
              <a:t/>
            </a:r>
            <a:br>
              <a:rPr lang="fr-FR" sz="2444" dirty="0"/>
            </a:br>
            <a:r>
              <a:rPr lang="fr-FR" sz="2444" dirty="0" smtClean="0"/>
              <a:t>Corr. Bruxelles, 20 mai 2014 (inédit)</a:t>
            </a:r>
            <a:r>
              <a:rPr lang="fr-FR" sz="2778" dirty="0" smtClean="0"/>
              <a:t/>
            </a:r>
            <a:br>
              <a:rPr lang="fr-FR" sz="2778" dirty="0" smtClean="0"/>
            </a:br>
            <a:r>
              <a:rPr lang="fr-FR" sz="2778" dirty="0" smtClean="0"/>
              <a:t/>
            </a:r>
            <a:br>
              <a:rPr lang="fr-FR" sz="2778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3" name="Image 2" descr="2841317028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222" y="4220606"/>
            <a:ext cx="3393108" cy="2145525"/>
          </a:xfrm>
          <a:prstGeom prst="rect">
            <a:avLst/>
          </a:prstGeom>
        </p:spPr>
      </p:pic>
      <p:pic>
        <p:nvPicPr>
          <p:cNvPr id="4" name="Image 3" descr="hidden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6" y="1700305"/>
            <a:ext cx="2306637" cy="2306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5140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>III. La diversité des formes du contrôle des activités journalistiques </a:t>
            </a:r>
            <a:br>
              <a:rPr lang="fr-FR" sz="3800" dirty="0" smtClean="0"/>
            </a:br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/>
            </a:r>
            <a:br>
              <a:rPr lang="fr-FR" sz="3800" dirty="0" smtClean="0"/>
            </a:br>
            <a:endParaRPr lang="fr-FR" sz="3800" dirty="0"/>
          </a:p>
        </p:txBody>
      </p:sp>
      <p:pic>
        <p:nvPicPr>
          <p:cNvPr id="6" name="Image 5" descr="416006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0" y="2621433"/>
            <a:ext cx="5499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19043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i="1" dirty="0" smtClean="0"/>
              <a:t>La large critique admissible à l’égard des journalistes</a:t>
            </a:r>
            <a:r>
              <a:rPr lang="fr-FR" sz="3200" i="1" dirty="0" smtClean="0"/>
              <a:t> à raison de l’exercice de leur fonction </a:t>
            </a:r>
            <a:endParaRPr lang="fr-FR" sz="32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85800" y="2991287"/>
            <a:ext cx="9476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Cour </a:t>
            </a:r>
            <a:r>
              <a:rPr lang="fr-FR" sz="2200" dirty="0" err="1" smtClean="0"/>
              <a:t>eur</a:t>
            </a:r>
            <a:r>
              <a:rPr lang="fr-FR" sz="2200" dirty="0" smtClean="0"/>
              <a:t>. D.H., arrêt</a:t>
            </a:r>
            <a:r>
              <a:rPr lang="fr-FR" sz="2200" dirty="0" smtClean="0"/>
              <a:t> </a:t>
            </a:r>
            <a:r>
              <a:rPr lang="fr-FR" sz="2200" i="1" dirty="0" err="1" smtClean="0"/>
              <a:t>Niskasaari</a:t>
            </a:r>
            <a:r>
              <a:rPr lang="fr-FR" sz="2200" i="1" dirty="0" smtClean="0"/>
              <a:t> et </a:t>
            </a:r>
            <a:r>
              <a:rPr lang="fr-FR" sz="2200" i="1" dirty="0" err="1" smtClean="0"/>
              <a:t>Otavamedia</a:t>
            </a:r>
            <a:r>
              <a:rPr lang="fr-FR" sz="2200" i="1" dirty="0" smtClean="0"/>
              <a:t> </a:t>
            </a:r>
            <a:r>
              <a:rPr lang="fr-FR" sz="2200" i="1" dirty="0" err="1" smtClean="0"/>
              <a:t>Oy</a:t>
            </a:r>
            <a:r>
              <a:rPr lang="fr-FR" sz="2200" i="1" dirty="0" smtClean="0"/>
              <a:t> c. </a:t>
            </a:r>
            <a:r>
              <a:rPr lang="fr-FR" sz="2200" i="1" dirty="0" smtClean="0"/>
              <a:t>Finlande</a:t>
            </a:r>
            <a:r>
              <a:rPr lang="fr-FR" sz="2200" dirty="0" smtClean="0"/>
              <a:t>, </a:t>
            </a:r>
          </a:p>
          <a:p>
            <a:r>
              <a:rPr lang="fr-FR" sz="2200" dirty="0" smtClean="0"/>
              <a:t>13 </a:t>
            </a:r>
            <a:r>
              <a:rPr lang="fr-FR" sz="2200" dirty="0" smtClean="0"/>
              <a:t>janvier 2015 </a:t>
            </a:r>
          </a:p>
          <a:p>
            <a:endParaRPr lang="fr-FR" sz="2200" dirty="0"/>
          </a:p>
        </p:txBody>
      </p:sp>
      <p:pic>
        <p:nvPicPr>
          <p:cNvPr id="5" name="Image 4" descr="logo-24x42_mit_logo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268" y="3791506"/>
            <a:ext cx="2663932" cy="230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76427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i="1" dirty="0" smtClean="0"/>
              <a:t>Le rôle de l’autorégulation journalistique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/>
          </a:p>
        </p:txBody>
      </p:sp>
      <p:pic>
        <p:nvPicPr>
          <p:cNvPr id="3" name="Image 2" descr="13-11-15-AfficheDEF-pour-impre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469" y="1980789"/>
            <a:ext cx="2813081" cy="39070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5800" y="2872585"/>
            <a:ext cx="9476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Bruxelles, 28 octobre </a:t>
            </a:r>
            <a:r>
              <a:rPr lang="fr-FR" sz="2200" dirty="0" smtClean="0"/>
              <a:t>2014, </a:t>
            </a:r>
          </a:p>
          <a:p>
            <a:r>
              <a:rPr lang="fr-FR" sz="2200" i="1" dirty="0" err="1" smtClean="0"/>
              <a:t>RvdJ</a:t>
            </a:r>
            <a:r>
              <a:rPr lang="fr-FR" sz="2200" i="1" dirty="0" smtClean="0"/>
              <a:t> c. Erik </a:t>
            </a:r>
            <a:r>
              <a:rPr lang="fr-FR" sz="2200" i="1" dirty="0" err="1" smtClean="0"/>
              <a:t>Verbeek</a:t>
            </a:r>
            <a:endParaRPr lang="fr-FR" sz="2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Conclusion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224</Words>
  <Application>Microsoft Macintosh PowerPoint</Application>
  <PresentationFormat>Présentation à l'écran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 La liberté d’expression des « journalistes »…  </vt:lpstr>
      <vt:lpstr>I. Etre ou ne pas être « journaliste », telle est-elle réellement la  question ? </vt:lpstr>
      <vt:lpstr>Illustration </vt:lpstr>
      <vt:lpstr>    II. Des droits particuliers en faveur de ceux qui exercent des activités journalistiques ?      </vt:lpstr>
      <vt:lpstr>  Un droit de s’écarter des lois pénales de droit commun ?   Cour eur. D.H., arrêt Haldimann et autres c. Suisse,  24 février 2015     Corr. Bruxelles, 20 mai 2014 (inédit)    </vt:lpstr>
      <vt:lpstr>    III. La diversité des formes du contrôle des activités journalistiques      </vt:lpstr>
      <vt:lpstr>La large critique admissible à l’égard des journalistes à raison de l’exercice de leur fonction </vt:lpstr>
      <vt:lpstr>  Le rôle de l’autorégulation journalistique      </vt:lpstr>
      <vt:lpstr>Conclusion</vt:lpstr>
      <vt:lpstr>Merci de votre attention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La liberté d’expression des « journalistes »   </dc:title>
  <dc:creator>Quentin Van Enis</dc:creator>
  <cp:lastModifiedBy>Quentin Van Enis</cp:lastModifiedBy>
  <cp:revision>5</cp:revision>
  <dcterms:created xsi:type="dcterms:W3CDTF">2015-10-08T09:01:20Z</dcterms:created>
  <dcterms:modified xsi:type="dcterms:W3CDTF">2015-10-08T13:05:42Z</dcterms:modified>
</cp:coreProperties>
</file>