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2C87B3F-9281-4C49-9FAA-F7F597EB00A4}" type="datetimeFigureOut">
              <a:rPr lang="fr-FR" smtClean="0"/>
              <a:t>05/11/2015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601964-55F6-4602-AC3A-294B50CD85D2}" type="slidenum">
              <a:rPr lang="fr-FR" smtClean="0"/>
              <a:t>‹N°›</a:t>
            </a:fld>
            <a:endParaRPr lang="fr-FR"/>
          </a:p>
        </p:txBody>
      </p:sp>
    </p:spTree>
    <p:extLst>
      <p:ext uri="{BB962C8B-B14F-4D97-AF65-F5344CB8AC3E}">
        <p14:creationId xmlns:p14="http://schemas.microsoft.com/office/powerpoint/2010/main" val="29772825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C87B3F-9281-4C49-9FAA-F7F597EB00A4}" type="datetimeFigureOut">
              <a:rPr lang="fr-FR" smtClean="0"/>
              <a:t>05/11/2015</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601964-55F6-4602-AC3A-294B50CD85D2}" type="slidenum">
              <a:rPr lang="fr-FR" smtClean="0"/>
              <a:t>‹N°›</a:t>
            </a:fld>
            <a:endParaRPr lang="fr-FR"/>
          </a:p>
        </p:txBody>
      </p:sp>
    </p:spTree>
    <p:extLst>
      <p:ext uri="{BB962C8B-B14F-4D97-AF65-F5344CB8AC3E}">
        <p14:creationId xmlns:p14="http://schemas.microsoft.com/office/powerpoint/2010/main" val="340480651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algn="ctr" eaLnBrk="1" hangingPunct="1"/>
            <a:r>
              <a:rPr lang="fr-FR" altLang="fr-FR" sz="3600" smtClean="0">
                <a:latin typeface="Calibri" panose="020F0502020204030204" pitchFamily="34" charset="0"/>
                <a:ea typeface="Verdana" panose="020B0604030504040204" pitchFamily="34" charset="0"/>
                <a:cs typeface="Verdana" panose="020B0604030504040204" pitchFamily="34" charset="0"/>
              </a:rPr>
              <a:t>La liberté d’expression académique des acteurs de l’enseignement et de la recherche (enseignants, chercheurs et étudiants) selon la Cour européenne des droits de l’homme</a:t>
            </a:r>
            <a:br>
              <a:rPr lang="fr-FR" altLang="fr-FR" sz="3600" smtClean="0">
                <a:latin typeface="Calibri" panose="020F0502020204030204" pitchFamily="34" charset="0"/>
                <a:ea typeface="Verdana" panose="020B0604030504040204" pitchFamily="34" charset="0"/>
                <a:cs typeface="Verdana" panose="020B0604030504040204" pitchFamily="34" charset="0"/>
              </a:rPr>
            </a:br>
            <a:r>
              <a:rPr lang="fr-BE" altLang="fr-FR" b="1" smtClean="0">
                <a:latin typeface="Verdana" panose="020B0604030504040204" pitchFamily="34" charset="0"/>
                <a:ea typeface="Verdana" panose="020B0604030504040204" pitchFamily="34" charset="0"/>
                <a:cs typeface="Verdana" panose="020B0604030504040204" pitchFamily="34" charset="0"/>
              </a:rPr>
              <a:t/>
            </a:r>
            <a:br>
              <a:rPr lang="fr-BE" altLang="fr-FR" b="1" smtClean="0">
                <a:latin typeface="Verdana" panose="020B0604030504040204" pitchFamily="34" charset="0"/>
                <a:ea typeface="Verdana" panose="020B0604030504040204" pitchFamily="34" charset="0"/>
                <a:cs typeface="Verdana" panose="020B0604030504040204" pitchFamily="34" charset="0"/>
              </a:rPr>
            </a:br>
            <a:r>
              <a:rPr lang="fr-BE" altLang="fr-FR" sz="3200" b="1" smtClean="0">
                <a:latin typeface="Calibri" panose="020F0502020204030204" pitchFamily="34" charset="0"/>
                <a:ea typeface="Verdana" panose="020B0604030504040204" pitchFamily="34" charset="0"/>
                <a:cs typeface="Verdana" panose="020B0604030504040204" pitchFamily="34" charset="0"/>
              </a:rPr>
              <a:t>Marc NIHOUL</a:t>
            </a:r>
            <a:br>
              <a:rPr lang="fr-BE" altLang="fr-FR" sz="3200" b="1" smtClean="0">
                <a:latin typeface="Calibri" panose="020F0502020204030204" pitchFamily="34" charset="0"/>
                <a:ea typeface="Verdana" panose="020B0604030504040204" pitchFamily="34" charset="0"/>
                <a:cs typeface="Verdana" panose="020B0604030504040204" pitchFamily="34" charset="0"/>
              </a:rPr>
            </a:br>
            <a:r>
              <a:rPr lang="fr-BE" altLang="fr-FR" sz="3200" b="1" smtClean="0">
                <a:latin typeface="Calibri" panose="020F0502020204030204" pitchFamily="34" charset="0"/>
                <a:ea typeface="Verdana" panose="020B0604030504040204" pitchFamily="34" charset="0"/>
                <a:cs typeface="Verdana" panose="020B0604030504040204" pitchFamily="34" charset="0"/>
              </a:rPr>
              <a:t>Professeur Faculté de droit Namur</a:t>
            </a:r>
            <a:br>
              <a:rPr lang="fr-BE" altLang="fr-FR" sz="3200" b="1" smtClean="0">
                <a:latin typeface="Calibri" panose="020F0502020204030204" pitchFamily="34" charset="0"/>
                <a:ea typeface="Verdana" panose="020B0604030504040204" pitchFamily="34" charset="0"/>
                <a:cs typeface="Verdana" panose="020B0604030504040204" pitchFamily="34" charset="0"/>
              </a:rPr>
            </a:br>
            <a:r>
              <a:rPr lang="fr-BE" altLang="fr-FR" sz="3200" b="1" smtClean="0">
                <a:latin typeface="Calibri" panose="020F0502020204030204" pitchFamily="34" charset="0"/>
                <a:ea typeface="Verdana" panose="020B0604030504040204" pitchFamily="34" charset="0"/>
                <a:cs typeface="Verdana" panose="020B0604030504040204" pitchFamily="34" charset="0"/>
              </a:rPr>
              <a:t>Avocat </a:t>
            </a:r>
            <a:r>
              <a:rPr lang="fr-BE" altLang="fr-FR" sz="3200" b="1" i="1" smtClean="0">
                <a:latin typeface="Calibri" panose="020F0502020204030204" pitchFamily="34" charset="0"/>
                <a:ea typeface="Verdana" panose="020B0604030504040204" pitchFamily="34" charset="0"/>
                <a:cs typeface="Verdana" panose="020B0604030504040204" pitchFamily="34" charset="0"/>
              </a:rPr>
              <a:t>Astredis</a:t>
            </a:r>
            <a:endParaRPr lang="fr-FR" altLang="fr-FR" sz="3200" i="1" smtClean="0">
              <a:latin typeface="Calibri" panose="020F050202020403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4583159"/>
      </p:ext>
    </p:extLst>
  </p:cSld>
  <p:clrMapOvr>
    <a:masterClrMapping/>
  </p:clrMapOvr>
  <p:transition spd="med">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4567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2392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3715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7989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0418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729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8949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r>
              <a:rPr lang="fr-FR" altLang="fr-FR" b="1" smtClean="0">
                <a:latin typeface="Verdana" panose="020B0604030504040204" pitchFamily="34" charset="0"/>
                <a:ea typeface="Verdana" panose="020B0604030504040204" pitchFamily="34" charset="0"/>
                <a:cs typeface="Verdana" panose="020B0604030504040204" pitchFamily="34" charset="0"/>
              </a:rPr>
              <a:t>Profil de résultat [quelle protection concrète ?)</a:t>
            </a: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668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r>
              <a:rPr lang="fr-FR" altLang="fr-FR" b="1" smtClean="0">
                <a:latin typeface="Verdana" panose="020B0604030504040204" pitchFamily="34" charset="0"/>
                <a:ea typeface="Verdana" panose="020B0604030504040204" pitchFamily="34" charset="0"/>
                <a:cs typeface="Verdana" panose="020B0604030504040204" pitchFamily="34" charset="0"/>
              </a:rPr>
              <a:t>CONCLUSION</a:t>
            </a: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5595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algn="ctr" eaLnBrk="1" hangingPunct="1"/>
            <a:r>
              <a:rPr lang="fr-FR" altLang="fr-FR" sz="3600" smtClean="0">
                <a:latin typeface="Calibri" panose="020F0502020204030204" pitchFamily="34" charset="0"/>
                <a:ea typeface="Verdana" panose="020B0604030504040204" pitchFamily="34" charset="0"/>
                <a:cs typeface="Verdana" panose="020B0604030504040204" pitchFamily="34" charset="0"/>
              </a:rPr>
              <a:t/>
            </a:r>
            <a:br>
              <a:rPr lang="fr-FR" altLang="fr-FR" sz="3600" smtClean="0">
                <a:latin typeface="Calibri" panose="020F0502020204030204" pitchFamily="34" charset="0"/>
                <a:ea typeface="Verdana" panose="020B0604030504040204" pitchFamily="34" charset="0"/>
                <a:cs typeface="Verdana" panose="020B0604030504040204" pitchFamily="34" charset="0"/>
              </a:rPr>
            </a:br>
            <a:r>
              <a:rPr lang="fr-BE" altLang="fr-FR" b="1" smtClean="0">
                <a:latin typeface="Verdana" panose="020B0604030504040204" pitchFamily="34" charset="0"/>
                <a:ea typeface="Verdana" panose="020B0604030504040204" pitchFamily="34" charset="0"/>
                <a:cs typeface="Verdana" panose="020B0604030504040204" pitchFamily="34" charset="0"/>
              </a:rPr>
              <a:t/>
            </a:r>
            <a:br>
              <a:rPr lang="fr-BE" altLang="fr-FR" b="1" smtClean="0">
                <a:latin typeface="Verdana" panose="020B0604030504040204" pitchFamily="34" charset="0"/>
                <a:ea typeface="Verdana" panose="020B0604030504040204" pitchFamily="34" charset="0"/>
                <a:cs typeface="Verdana" panose="020B0604030504040204" pitchFamily="34" charset="0"/>
              </a:rPr>
            </a:br>
            <a:r>
              <a:rPr lang="fr-BE" altLang="fr-FR" sz="3200" b="1" smtClean="0">
                <a:latin typeface="Calibri" panose="020F0502020204030204" pitchFamily="34" charset="0"/>
                <a:ea typeface="Verdana" panose="020B0604030504040204" pitchFamily="34" charset="0"/>
                <a:cs typeface="Verdana" panose="020B0604030504040204" pitchFamily="34" charset="0"/>
              </a:rPr>
              <a:t>Contact</a:t>
            </a:r>
            <a:br>
              <a:rPr lang="fr-BE" altLang="fr-FR" sz="3200" b="1" smtClean="0">
                <a:latin typeface="Calibri" panose="020F0502020204030204" pitchFamily="34" charset="0"/>
                <a:ea typeface="Verdana" panose="020B0604030504040204" pitchFamily="34" charset="0"/>
                <a:cs typeface="Verdana" panose="020B0604030504040204" pitchFamily="34" charset="0"/>
              </a:rPr>
            </a:br>
            <a:r>
              <a:rPr lang="fr-BE" altLang="fr-FR" sz="3200" b="1" i="1" smtClean="0">
                <a:latin typeface="Calibri" panose="020F0502020204030204" pitchFamily="34" charset="0"/>
                <a:ea typeface="Verdana" panose="020B0604030504040204" pitchFamily="34" charset="0"/>
                <a:cs typeface="Verdana" panose="020B0604030504040204" pitchFamily="34" charset="0"/>
              </a:rPr>
              <a:t>marc.nihoul@unamur.be</a:t>
            </a:r>
            <a:br>
              <a:rPr lang="fr-BE" altLang="fr-FR" sz="3200" b="1" i="1" smtClean="0">
                <a:latin typeface="Calibri" panose="020F0502020204030204" pitchFamily="34" charset="0"/>
                <a:ea typeface="Verdana" panose="020B0604030504040204" pitchFamily="34" charset="0"/>
                <a:cs typeface="Verdana" panose="020B0604030504040204" pitchFamily="34" charset="0"/>
              </a:rPr>
            </a:br>
            <a:endParaRPr lang="fr-FR" altLang="fr-FR" sz="3200" i="1" smtClean="0">
              <a:latin typeface="Calibri" panose="020F050202020403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15846272"/>
      </p:ext>
    </p:extLst>
  </p:cSld>
  <p:clrMapOvr>
    <a:masterClrMapping/>
  </p:clrMapOvr>
  <p:transition spd="med">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fr-BE" altLang="fr-FR"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97627401"/>
      </p:ext>
    </p:extLst>
  </p:cSld>
  <p:clrMapOvr>
    <a:masterClrMapping/>
  </p:clrMapOvr>
  <p:transition spd="med">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fr-BE" altLang="fr-FR"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58687609"/>
      </p:ext>
    </p:extLst>
  </p:cSld>
  <p:clrMapOvr>
    <a:masterClrMapping/>
  </p:clrMapOvr>
  <p:transition spd="med">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fr-FR" altLang="fr-FR"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767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fr-FR" altLang="fr-FR"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5061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Trois constats</a:t>
            </a: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049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r>
              <a:rPr lang="fr-FR" altLang="fr-FR" b="1" smtClean="0">
                <a:latin typeface="Verdana" panose="020B0604030504040204" pitchFamily="34" charset="0"/>
                <a:ea typeface="Verdana" panose="020B0604030504040204" pitchFamily="34" charset="0"/>
                <a:cs typeface="Verdana" panose="020B0604030504040204" pitchFamily="34" charset="0"/>
              </a:rPr>
              <a:t>Trois profils dégagés de la JP</a:t>
            </a: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8850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r>
              <a:rPr lang="fr-FR" altLang="fr-FR" b="1" smtClean="0">
                <a:latin typeface="Verdana" panose="020B0604030504040204" pitchFamily="34" charset="0"/>
                <a:ea typeface="Verdana" panose="020B0604030504040204" pitchFamily="34" charset="0"/>
                <a:cs typeface="Verdana" panose="020B0604030504040204" pitchFamily="34" charset="0"/>
              </a:rPr>
              <a:t>Profil de risque [les opinions et les contraintes]</a:t>
            </a: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0381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r>
              <a:rPr lang="fr-FR" altLang="fr-FR" b="1" smtClean="0">
                <a:latin typeface="Verdana" panose="020B0604030504040204" pitchFamily="34" charset="0"/>
                <a:ea typeface="Verdana" panose="020B0604030504040204" pitchFamily="34" charset="0"/>
                <a:cs typeface="Verdana" panose="020B0604030504040204" pitchFamily="34" charset="0"/>
              </a:rPr>
              <a:t/>
            </a:r>
            <a:br>
              <a:rPr lang="fr-FR" altLang="fr-FR" b="1" smtClean="0">
                <a:latin typeface="Verdana" panose="020B0604030504040204" pitchFamily="34" charset="0"/>
                <a:ea typeface="Verdana" panose="020B0604030504040204" pitchFamily="34" charset="0"/>
                <a:cs typeface="Verdana" panose="020B0604030504040204" pitchFamily="34" charset="0"/>
              </a:rPr>
            </a:br>
            <a:r>
              <a:rPr lang="fr-FR" altLang="fr-FR" b="1" smtClean="0">
                <a:latin typeface="Verdana" panose="020B0604030504040204" pitchFamily="34" charset="0"/>
                <a:ea typeface="Verdana" panose="020B0604030504040204" pitchFamily="34" charset="0"/>
                <a:cs typeface="Verdana" panose="020B0604030504040204" pitchFamily="34" charset="0"/>
              </a:rPr>
              <a:t>Profil académique [qui, où, à partir de quand?...)</a:t>
            </a:r>
            <a:endParaRPr lang="fr-FR" altLang="fr-FR" b="1" smtClean="0">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694109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Words>
  <Application>Microsoft Office PowerPoint</Application>
  <PresentationFormat>Affichage à l'écran (4:3)</PresentationFormat>
  <Paragraphs>15</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Verdana</vt:lpstr>
      <vt:lpstr>Thème Office</vt:lpstr>
      <vt:lpstr>La liberté d’expression académique des acteurs de l’enseignement et de la recherche (enseignants, chercheurs et étudiants) selon la Cour européenne des droits de l’homme  Marc NIHOUL Professeur Faculté de droit Namur Avocat Astredis</vt:lpstr>
      <vt:lpstr>Présentation PowerPoint</vt:lpstr>
      <vt:lpstr>Présentation PowerPoint</vt:lpstr>
      <vt:lpstr>Présentation PowerPoint</vt:lpstr>
      <vt:lpstr>Présentation PowerPoint</vt:lpstr>
      <vt:lpstr>Trois constats</vt:lpstr>
      <vt:lpstr> Trois profils dégagés de la JP</vt:lpstr>
      <vt:lpstr> Profil de risque [les opinions et les contraintes]</vt:lpstr>
      <vt:lpstr> Profil académique [qui, où, à partir de quand?...)</vt:lpstr>
      <vt:lpstr> </vt:lpstr>
      <vt:lpstr> </vt:lpstr>
      <vt:lpstr> </vt:lpstr>
      <vt:lpstr> </vt:lpstr>
      <vt:lpstr> </vt:lpstr>
      <vt:lpstr> </vt:lpstr>
      <vt:lpstr> </vt:lpstr>
      <vt:lpstr> Profil de résultat [quelle protection concrète ?)</vt:lpstr>
      <vt:lpstr> CONCLUSION</vt:lpstr>
      <vt:lpstr>  Contact marc.nihoul@unamur.be </vt:lpstr>
    </vt:vector>
  </TitlesOfParts>
  <Company>FUNDP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liberté d’expression académique des acteurs de l’enseignement et de la recherche (enseignants, chercheurs et étudiants) selon la Cour européenne des droits de l’homme  Marc NIHOUL Professeur Faculté de droit Namur Avocat Astredis</dc:title>
  <dc:creator>MAROT Virginie</dc:creator>
  <cp:lastModifiedBy>MAROT Virginie</cp:lastModifiedBy>
  <cp:revision>1</cp:revision>
  <dcterms:created xsi:type="dcterms:W3CDTF">2015-11-05T10:59:06Z</dcterms:created>
  <dcterms:modified xsi:type="dcterms:W3CDTF">2015-11-05T10:59:06Z</dcterms:modified>
</cp:coreProperties>
</file>